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81" r:id="rId3"/>
    <p:sldId id="257" r:id="rId4"/>
    <p:sldId id="298" r:id="rId5"/>
    <p:sldId id="293" r:id="rId6"/>
    <p:sldId id="284" r:id="rId7"/>
    <p:sldId id="285" r:id="rId8"/>
    <p:sldId id="294" r:id="rId9"/>
    <p:sldId id="286" r:id="rId10"/>
    <p:sldId id="295" r:id="rId11"/>
    <p:sldId id="287" r:id="rId12"/>
    <p:sldId id="296" r:id="rId13"/>
    <p:sldId id="288" r:id="rId14"/>
    <p:sldId id="283" r:id="rId15"/>
    <p:sldId id="290" r:id="rId16"/>
    <p:sldId id="297" r:id="rId17"/>
    <p:sldId id="291" r:id="rId18"/>
    <p:sldId id="292" r:id="rId19"/>
  </p:sldIdLst>
  <p:sldSz cx="12192000" cy="6858000"/>
  <p:notesSz cx="6858000" cy="9144000"/>
  <p:embeddedFontLst>
    <p:embeddedFont>
      <p:font typeface="Gilroy" panose="00000400000000000000" charset="0"/>
      <p:regular r:id="rId25"/>
    </p:embeddedFont>
    <p:embeddedFont>
      <p:font typeface="DM Serif Display" charset="0"/>
      <p:regular r:id="rId26"/>
      <p:italic r:id="rId27"/>
    </p:embeddedFont>
    <p:embeddedFont>
      <p:font typeface="Arial Black" panose="020B0A04020102020204" charset="0"/>
      <p:bold r:id="rId28"/>
    </p:embeddedFont>
    <p:embeddedFont>
      <p:font typeface="Bahnschrift SemiBold" panose="020B0502040204020203" charset="0"/>
      <p:bold r:id="rId29"/>
    </p:embeddedFont>
  </p:embeddedFontLst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53" userDrawn="1">
          <p15:clr>
            <a:srgbClr val="A4A3A4"/>
          </p15:clr>
        </p15:guide>
        <p15:guide id="4" pos="7190" userDrawn="1">
          <p15:clr>
            <a:srgbClr val="A4A3A4"/>
          </p15:clr>
        </p15:guide>
        <p15:guide id="5" orient="horz" pos="428" userDrawn="1">
          <p15:clr>
            <a:srgbClr val="A4A3A4"/>
          </p15:clr>
        </p15:guide>
        <p15:guide id="7" orient="horz" pos="799" userDrawn="1">
          <p15:clr>
            <a:srgbClr val="A4A3A4"/>
          </p15:clr>
        </p15:guide>
        <p15:guide id="8" orient="horz" pos="389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1195"/>
    <a:srgbClr val="1A3497"/>
    <a:srgbClr val="1B56A6"/>
    <a:srgbClr val="AF2EE2"/>
    <a:srgbClr val="030452"/>
    <a:srgbClr val="C44BAD"/>
    <a:srgbClr val="1B7FC0"/>
    <a:srgbClr val="E653AD"/>
    <a:srgbClr val="06023D"/>
    <a:srgbClr val="0204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3374" autoAdjust="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348" y="78"/>
      </p:cViewPr>
      <p:guideLst>
        <p:guide orient="horz" pos="2180"/>
        <p:guide pos="3840"/>
        <p:guide pos="453"/>
        <p:guide pos="7190"/>
        <p:guide orient="horz" pos="428"/>
        <p:guide orient="horz" pos="799"/>
        <p:guide orient="horz" pos="389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0" Type="http://schemas.openxmlformats.org/officeDocument/2006/relationships/tags" Target="tags/tag1.xml"/><Relationship Id="rId3" Type="http://schemas.openxmlformats.org/officeDocument/2006/relationships/slide" Target="slides/slide1.xml"/><Relationship Id="rId29" Type="http://schemas.openxmlformats.org/officeDocument/2006/relationships/font" Target="fonts/font5.fntdata"/><Relationship Id="rId28" Type="http://schemas.openxmlformats.org/officeDocument/2006/relationships/font" Target="fonts/font4.fntdata"/><Relationship Id="rId27" Type="http://schemas.openxmlformats.org/officeDocument/2006/relationships/font" Target="fonts/font3.fntdata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Arial" panose="020B0604020202020204" pitchFamily="34" charset="0"/>
                <a:ea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Arial" panose="020B0604020202020204" pitchFamily="34" charset="0"/>
                <a:ea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8000">
              <a:srgbClr val="190985"/>
            </a:gs>
            <a:gs pos="100000">
              <a:srgbClr val="1B59A7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图片 89"/>
          <p:cNvPicPr>
            <a:picLocks noChangeAspect="1"/>
          </p:cNvPicPr>
          <p:nvPr/>
        </p:nvPicPr>
        <p:blipFill>
          <a:blip r:embed="rId1"/>
          <a:srcRect r="24556" b="42640"/>
          <a:stretch>
            <a:fillRect/>
          </a:stretch>
        </p:blipFill>
        <p:spPr>
          <a:xfrm>
            <a:off x="3595572" y="322166"/>
            <a:ext cx="8596428" cy="6535834"/>
          </a:xfrm>
          <a:custGeom>
            <a:avLst/>
            <a:gdLst>
              <a:gd name="connsiteX0" fmla="*/ 0 w 8596428"/>
              <a:gd name="connsiteY0" fmla="*/ 0 h 6535834"/>
              <a:gd name="connsiteX1" fmla="*/ 8596428 w 8596428"/>
              <a:gd name="connsiteY1" fmla="*/ 0 h 6535834"/>
              <a:gd name="connsiteX2" fmla="*/ 8596428 w 8596428"/>
              <a:gd name="connsiteY2" fmla="*/ 6535834 h 6535834"/>
              <a:gd name="connsiteX3" fmla="*/ 0 w 8596428"/>
              <a:gd name="connsiteY3" fmla="*/ 6535834 h 6535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96428" h="6535834">
                <a:moveTo>
                  <a:pt x="0" y="0"/>
                </a:moveTo>
                <a:lnTo>
                  <a:pt x="8596428" y="0"/>
                </a:lnTo>
                <a:lnTo>
                  <a:pt x="8596428" y="6535834"/>
                </a:lnTo>
                <a:lnTo>
                  <a:pt x="0" y="6535834"/>
                </a:lnTo>
                <a:close/>
              </a:path>
            </a:pathLst>
          </a:custGeom>
        </p:spPr>
      </p:pic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2"/>
          <a:srcRect l="30135" t="41982" b="12967"/>
          <a:stretch>
            <a:fillRect/>
          </a:stretch>
        </p:blipFill>
        <p:spPr>
          <a:xfrm>
            <a:off x="0" y="0"/>
            <a:ext cx="10639842" cy="6858000"/>
          </a:xfrm>
          <a:custGeom>
            <a:avLst/>
            <a:gdLst>
              <a:gd name="connsiteX0" fmla="*/ 0 w 10639842"/>
              <a:gd name="connsiteY0" fmla="*/ 0 h 6858000"/>
              <a:gd name="connsiteX1" fmla="*/ 10639842 w 10639842"/>
              <a:gd name="connsiteY1" fmla="*/ 0 h 6858000"/>
              <a:gd name="connsiteX2" fmla="*/ 10639842 w 10639842"/>
              <a:gd name="connsiteY2" fmla="*/ 6858000 h 6858000"/>
              <a:gd name="connsiteX3" fmla="*/ 0 w 106398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39842" h="6858000">
                <a:moveTo>
                  <a:pt x="0" y="0"/>
                </a:moveTo>
                <a:lnTo>
                  <a:pt x="10639842" y="0"/>
                </a:lnTo>
                <a:lnTo>
                  <a:pt x="1063984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13" name="图片 112"/>
          <p:cNvPicPr>
            <a:picLocks noChangeAspect="1"/>
          </p:cNvPicPr>
          <p:nvPr/>
        </p:nvPicPr>
        <p:blipFill>
          <a:blip r:embed="rId3"/>
          <a:srcRect l="27603" t="64262"/>
          <a:stretch>
            <a:fillRect/>
          </a:stretch>
        </p:blipFill>
        <p:spPr>
          <a:xfrm>
            <a:off x="1" y="0"/>
            <a:ext cx="8550511" cy="4060993"/>
          </a:xfrm>
          <a:custGeom>
            <a:avLst/>
            <a:gdLst>
              <a:gd name="connsiteX0" fmla="*/ 0 w 8550511"/>
              <a:gd name="connsiteY0" fmla="*/ 0 h 4060993"/>
              <a:gd name="connsiteX1" fmla="*/ 8550511 w 8550511"/>
              <a:gd name="connsiteY1" fmla="*/ 0 h 4060993"/>
              <a:gd name="connsiteX2" fmla="*/ 8550511 w 8550511"/>
              <a:gd name="connsiteY2" fmla="*/ 4060993 h 4060993"/>
              <a:gd name="connsiteX3" fmla="*/ 0 w 8550511"/>
              <a:gd name="connsiteY3" fmla="*/ 4060993 h 4060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50511" h="4060993">
                <a:moveTo>
                  <a:pt x="0" y="0"/>
                </a:moveTo>
                <a:lnTo>
                  <a:pt x="8550511" y="0"/>
                </a:lnTo>
                <a:lnTo>
                  <a:pt x="8550511" y="4060993"/>
                </a:lnTo>
                <a:lnTo>
                  <a:pt x="0" y="4060993"/>
                </a:lnTo>
                <a:close/>
              </a:path>
            </a:pathLst>
          </a:custGeom>
        </p:spPr>
      </p:pic>
      <p:pic>
        <p:nvPicPr>
          <p:cNvPr id="119" name="图片 118"/>
          <p:cNvPicPr>
            <a:picLocks noChangeAspect="1"/>
          </p:cNvPicPr>
          <p:nvPr/>
        </p:nvPicPr>
        <p:blipFill rotWithShape="1">
          <a:blip r:embed="rId4"/>
          <a:srcRect l="-13545" t="1" r="34945" b="41439"/>
          <a:stretch>
            <a:fillRect/>
          </a:stretch>
        </p:blipFill>
        <p:spPr>
          <a:xfrm rot="605302">
            <a:off x="5994360" y="2794755"/>
            <a:ext cx="6459513" cy="4612577"/>
          </a:xfrm>
          <a:custGeom>
            <a:avLst/>
            <a:gdLst>
              <a:gd name="connsiteX0" fmla="*/ 0 w 6459513"/>
              <a:gd name="connsiteY0" fmla="*/ 0 h 4612577"/>
              <a:gd name="connsiteX1" fmla="*/ 5833918 w 6459513"/>
              <a:gd name="connsiteY1" fmla="*/ 0 h 4612577"/>
              <a:gd name="connsiteX2" fmla="*/ 6459513 w 6459513"/>
              <a:gd name="connsiteY2" fmla="*/ 3516206 h 4612577"/>
              <a:gd name="connsiteX3" fmla="*/ 297276 w 6459513"/>
              <a:gd name="connsiteY3" fmla="*/ 4612577 h 4612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59513" h="4612577">
                <a:moveTo>
                  <a:pt x="0" y="0"/>
                </a:moveTo>
                <a:lnTo>
                  <a:pt x="5833918" y="0"/>
                </a:lnTo>
                <a:lnTo>
                  <a:pt x="6459513" y="3516206"/>
                </a:lnTo>
                <a:lnTo>
                  <a:pt x="297276" y="4612577"/>
                </a:lnTo>
                <a:close/>
              </a:path>
            </a:pathLst>
          </a:custGeom>
        </p:spPr>
      </p:pic>
      <p:sp>
        <p:nvSpPr>
          <p:cNvPr id="17" name="任意多边形: 形状 16"/>
          <p:cNvSpPr/>
          <p:nvPr/>
        </p:nvSpPr>
        <p:spPr>
          <a:xfrm>
            <a:off x="1" y="0"/>
            <a:ext cx="1837206" cy="6858000"/>
          </a:xfrm>
          <a:custGeom>
            <a:avLst/>
            <a:gdLst>
              <a:gd name="connsiteX0" fmla="*/ 0 w 2347833"/>
              <a:gd name="connsiteY0" fmla="*/ 0 h 6858000"/>
              <a:gd name="connsiteX1" fmla="*/ 2347833 w 2347833"/>
              <a:gd name="connsiteY1" fmla="*/ 0 h 6858000"/>
              <a:gd name="connsiteX2" fmla="*/ 2347833 w 2347833"/>
              <a:gd name="connsiteY2" fmla="*/ 6858000 h 6858000"/>
              <a:gd name="connsiteX3" fmla="*/ 0 w 234783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7833" h="6858000">
                <a:moveTo>
                  <a:pt x="0" y="0"/>
                </a:moveTo>
                <a:lnTo>
                  <a:pt x="2347833" y="0"/>
                </a:lnTo>
                <a:lnTo>
                  <a:pt x="2347833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651008" y="396375"/>
            <a:ext cx="137136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Education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380999" y="396375"/>
            <a:ext cx="116872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University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73519" y="348000"/>
            <a:ext cx="1304596" cy="2755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115089" y="6260953"/>
            <a:ext cx="2893925" cy="26035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20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endParaRPr lang="en-US" altLang="zh-CN" sz="1100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grpSp>
        <p:nvGrpSpPr>
          <p:cNvPr id="45" name="组合 44"/>
          <p:cNvGrpSpPr/>
          <p:nvPr/>
        </p:nvGrpSpPr>
        <p:grpSpPr>
          <a:xfrm rot="16200000">
            <a:off x="1435082" y="5418951"/>
            <a:ext cx="761187" cy="761187"/>
            <a:chOff x="1984442" y="5680952"/>
            <a:chExt cx="476655" cy="476655"/>
          </a:xfrm>
          <a:solidFill>
            <a:srgbClr val="AF2EE2"/>
          </a:solidFill>
        </p:grpSpPr>
        <p:sp>
          <p:nvSpPr>
            <p:cNvPr id="28" name="椭圆 27"/>
            <p:cNvSpPr/>
            <p:nvPr/>
          </p:nvSpPr>
          <p:spPr>
            <a:xfrm>
              <a:off x="1984442" y="5680952"/>
              <a:ext cx="476655" cy="47665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半闭框 29"/>
            <p:cNvSpPr/>
            <p:nvPr/>
          </p:nvSpPr>
          <p:spPr>
            <a:xfrm rot="13500593">
              <a:off x="2141181" y="5797398"/>
              <a:ext cx="163177" cy="163177"/>
            </a:xfrm>
            <a:prstGeom prst="halfFrame">
              <a:avLst>
                <a:gd name="adj1" fmla="val 20149"/>
                <a:gd name="adj2" fmla="val 1895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2593340" y="3691890"/>
            <a:ext cx="7196455" cy="132842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fontAlgn="ctr"/>
            <a:r>
              <a:rPr lang="en-US" altLang="en-US" sz="2400" b="0" i="0" u="none" strike="noStrike" dirty="0">
                <a:solidFill>
                  <a:schemeClr val="bg1"/>
                </a:solidFill>
                <a:effectLst/>
                <a:latin typeface="+mj-lt"/>
                <a:ea typeface="Arial" panose="020B0604020202020204" pitchFamily="34" charset="0"/>
              </a:rPr>
              <a:t>An interactive strategy-based adventure game featuring Columbus navigating a grid-based Red Sea world filled with pirates, monsters, and hidden treasures. Built using Java (backend) and React (frontend).</a:t>
            </a:r>
            <a:endParaRPr lang="en-US" altLang="en-US" sz="2400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555331" y="1891672"/>
            <a:ext cx="5739547" cy="1568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en-IN" altLang="en-US" sz="4800" b="0" i="0" u="none" strike="noStrike" dirty="0">
                <a:solidFill>
                  <a:schemeClr val="bg1"/>
                </a:solidFill>
                <a:effectLst/>
                <a:latin typeface="+mj-lt"/>
                <a:ea typeface="Arial" panose="020B0604020202020204" pitchFamily="34" charset="0"/>
              </a:rPr>
              <a:t>Red Sea Treasure Hunt</a:t>
            </a:r>
            <a:endParaRPr lang="en-IN" altLang="en-US" sz="4800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593431" y="4158551"/>
            <a:ext cx="2721421" cy="252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zh-CN" altLang="en-US" sz="1050" dirty="0">
              <a:solidFill>
                <a:schemeClr val="bg1"/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616374" y="1910722"/>
            <a:ext cx="106479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en-US" altLang="zh-CN" sz="4000" b="0" i="0" u="none" strike="noStrike" dirty="0">
                <a:solidFill>
                  <a:schemeClr val="bg1"/>
                </a:solidFill>
                <a:effectLst/>
                <a:latin typeface="+mj-lt"/>
                <a:ea typeface="Arial" panose="020B0604020202020204" pitchFamily="34" charset="0"/>
              </a:rPr>
              <a:t>01</a:t>
            </a:r>
            <a:endParaRPr lang="en-US" altLang="zh-CN" sz="4000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</p:txBody>
      </p:sp>
      <p:cxnSp>
        <p:nvCxnSpPr>
          <p:cNvPr id="102" name="直接连接符 101"/>
          <p:cNvCxnSpPr/>
          <p:nvPr/>
        </p:nvCxnSpPr>
        <p:spPr>
          <a:xfrm>
            <a:off x="719138" y="2644008"/>
            <a:ext cx="41693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8000">
              <a:srgbClr val="190985"/>
            </a:gs>
            <a:gs pos="100000">
              <a:srgbClr val="1B59A7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/>
          <p:cNvSpPr/>
          <p:nvPr/>
        </p:nvSpPr>
        <p:spPr>
          <a:xfrm>
            <a:off x="0" y="2153890"/>
            <a:ext cx="12192000" cy="4704110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alphaModFix amt="59000"/>
          </a:blip>
          <a:srcRect l="45982" b="55199"/>
          <a:stretch>
            <a:fillRect/>
          </a:stretch>
        </p:blipFill>
        <p:spPr>
          <a:xfrm>
            <a:off x="0" y="4544564"/>
            <a:ext cx="4531465" cy="2313436"/>
          </a:xfrm>
          <a:custGeom>
            <a:avLst/>
            <a:gdLst>
              <a:gd name="connsiteX0" fmla="*/ 0 w 4531465"/>
              <a:gd name="connsiteY0" fmla="*/ 0 h 2313436"/>
              <a:gd name="connsiteX1" fmla="*/ 4531465 w 4531465"/>
              <a:gd name="connsiteY1" fmla="*/ 0 h 2313436"/>
              <a:gd name="connsiteX2" fmla="*/ 4531465 w 4531465"/>
              <a:gd name="connsiteY2" fmla="*/ 2313436 h 2313436"/>
              <a:gd name="connsiteX3" fmla="*/ 0 w 4531465"/>
              <a:gd name="connsiteY3" fmla="*/ 2313436 h 231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31465" h="2313436">
                <a:moveTo>
                  <a:pt x="0" y="0"/>
                </a:moveTo>
                <a:lnTo>
                  <a:pt x="4531465" y="0"/>
                </a:lnTo>
                <a:lnTo>
                  <a:pt x="4531465" y="2313436"/>
                </a:lnTo>
                <a:lnTo>
                  <a:pt x="0" y="2313436"/>
                </a:lnTo>
                <a:close/>
              </a:path>
            </a:pathLst>
          </a:custGeom>
        </p:spPr>
      </p:pic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/>
          <a:srcRect t="1" r="19702" b="36981"/>
          <a:stretch>
            <a:fillRect/>
          </a:stretch>
        </p:blipFill>
        <p:spPr>
          <a:xfrm rot="1081131">
            <a:off x="3456862" y="1268601"/>
            <a:ext cx="9149475" cy="7180589"/>
          </a:xfrm>
          <a:custGeom>
            <a:avLst/>
            <a:gdLst>
              <a:gd name="connsiteX0" fmla="*/ 0 w 9149475"/>
              <a:gd name="connsiteY0" fmla="*/ 0 h 7180589"/>
              <a:gd name="connsiteX1" fmla="*/ 7781847 w 9149475"/>
              <a:gd name="connsiteY1" fmla="*/ 0 h 7180589"/>
              <a:gd name="connsiteX2" fmla="*/ 9149475 w 9149475"/>
              <a:gd name="connsiteY2" fmla="*/ 4204417 h 7180589"/>
              <a:gd name="connsiteX3" fmla="*/ 0 w 9149475"/>
              <a:gd name="connsiteY3" fmla="*/ 7180589 h 718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9475" h="7180589">
                <a:moveTo>
                  <a:pt x="0" y="0"/>
                </a:moveTo>
                <a:lnTo>
                  <a:pt x="7781847" y="0"/>
                </a:lnTo>
                <a:lnTo>
                  <a:pt x="9149475" y="4204417"/>
                </a:lnTo>
                <a:lnTo>
                  <a:pt x="0" y="7180589"/>
                </a:lnTo>
                <a:close/>
              </a:path>
            </a:pathLst>
          </a:custGeom>
        </p:spPr>
      </p:pic>
      <p:sp>
        <p:nvSpPr>
          <p:cNvPr id="12" name="文本框 11"/>
          <p:cNvSpPr txBox="1"/>
          <p:nvPr/>
        </p:nvSpPr>
        <p:spPr>
          <a:xfrm>
            <a:off x="114300" y="534670"/>
            <a:ext cx="6806565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4800" b="0" i="0" u="none" strike="noStrike">
                <a:solidFill>
                  <a:schemeClr val="bg1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IN" altLang="en-US" dirty="0">
                <a:ea typeface="Arial" panose="020B0604020202020204" pitchFamily="34" charset="0"/>
              </a:rPr>
              <a:t>Front End Technologies</a:t>
            </a:r>
            <a:endParaRPr lang="en-IN" altLang="en-US" dirty="0">
              <a:ea typeface="Arial" panose="020B0604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4140925" y="1018904"/>
            <a:ext cx="7106195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5752586" y="1823359"/>
            <a:ext cx="686827" cy="686827"/>
            <a:chOff x="1984442" y="5680952"/>
            <a:chExt cx="476655" cy="476655"/>
          </a:xfrm>
        </p:grpSpPr>
        <p:sp>
          <p:nvSpPr>
            <p:cNvPr id="65" name="椭圆 64"/>
            <p:cNvSpPr/>
            <p:nvPr/>
          </p:nvSpPr>
          <p:spPr>
            <a:xfrm>
              <a:off x="1984442" y="5680952"/>
              <a:ext cx="476655" cy="476655"/>
            </a:xfrm>
            <a:prstGeom prst="ellipse">
              <a:avLst/>
            </a:prstGeom>
            <a:solidFill>
              <a:srgbClr val="AF2E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半闭框 65"/>
            <p:cNvSpPr/>
            <p:nvPr/>
          </p:nvSpPr>
          <p:spPr>
            <a:xfrm rot="13500593">
              <a:off x="2150860" y="5797397"/>
              <a:ext cx="163177" cy="163177"/>
            </a:xfrm>
            <a:prstGeom prst="halfFrame">
              <a:avLst>
                <a:gd name="adj1" fmla="val 20149"/>
                <a:gd name="adj2" fmla="val 1895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Box 1"/>
          <p:cNvSpPr txBox="1"/>
          <p:nvPr/>
        </p:nvSpPr>
        <p:spPr>
          <a:xfrm>
            <a:off x="1320165" y="2294890"/>
            <a:ext cx="9070975" cy="38100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3600" b="1">
                <a:solidFill>
                  <a:schemeClr val="bg1"/>
                </a:solidFill>
              </a:rPr>
              <a:t>- React.js </a:t>
            </a:r>
            <a:endParaRPr lang="en-US" altLang="en-US" sz="3600" b="1">
              <a:solidFill>
                <a:schemeClr val="bg1"/>
              </a:solidFill>
            </a:endParaRPr>
          </a:p>
          <a:p>
            <a:r>
              <a:rPr lang="en-US" altLang="en-US" sz="3600" b="1">
                <a:solidFill>
                  <a:schemeClr val="bg1"/>
                </a:solidFill>
              </a:rPr>
              <a:t>- HTML/CSS custom dark red theme</a:t>
            </a:r>
            <a:endParaRPr lang="en-US" altLang="en-US" sz="3600" b="1">
              <a:solidFill>
                <a:schemeClr val="bg1"/>
              </a:solidFill>
            </a:endParaRPr>
          </a:p>
          <a:p>
            <a:r>
              <a:rPr lang="en-US" altLang="en-US" sz="3600" b="1">
                <a:solidFill>
                  <a:schemeClr val="bg1"/>
                </a:solidFill>
              </a:rPr>
              <a:t>- REST API communication with backend</a:t>
            </a:r>
            <a:endParaRPr lang="en-US" altLang="en-US" sz="3600" b="1">
              <a:solidFill>
                <a:schemeClr val="bg1"/>
              </a:solidFill>
            </a:endParaRPr>
          </a:p>
          <a:p>
            <a:endParaRPr lang="en-US" altLang="en-US" sz="36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8000">
              <a:srgbClr val="190985"/>
            </a:gs>
            <a:gs pos="100000">
              <a:srgbClr val="1B59A7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/>
          <p:cNvSpPr/>
          <p:nvPr/>
        </p:nvSpPr>
        <p:spPr>
          <a:xfrm>
            <a:off x="0" y="2153890"/>
            <a:ext cx="12192000" cy="4704110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alphaModFix amt="59000"/>
          </a:blip>
          <a:srcRect l="45982" b="55199"/>
          <a:stretch>
            <a:fillRect/>
          </a:stretch>
        </p:blipFill>
        <p:spPr>
          <a:xfrm>
            <a:off x="0" y="4544564"/>
            <a:ext cx="4531465" cy="2313436"/>
          </a:xfrm>
          <a:custGeom>
            <a:avLst/>
            <a:gdLst>
              <a:gd name="connsiteX0" fmla="*/ 0 w 4531465"/>
              <a:gd name="connsiteY0" fmla="*/ 0 h 2313436"/>
              <a:gd name="connsiteX1" fmla="*/ 4531465 w 4531465"/>
              <a:gd name="connsiteY1" fmla="*/ 0 h 2313436"/>
              <a:gd name="connsiteX2" fmla="*/ 4531465 w 4531465"/>
              <a:gd name="connsiteY2" fmla="*/ 2313436 h 2313436"/>
              <a:gd name="connsiteX3" fmla="*/ 0 w 4531465"/>
              <a:gd name="connsiteY3" fmla="*/ 2313436 h 231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31465" h="2313436">
                <a:moveTo>
                  <a:pt x="0" y="0"/>
                </a:moveTo>
                <a:lnTo>
                  <a:pt x="4531465" y="0"/>
                </a:lnTo>
                <a:lnTo>
                  <a:pt x="4531465" y="2313436"/>
                </a:lnTo>
                <a:lnTo>
                  <a:pt x="0" y="2313436"/>
                </a:lnTo>
                <a:close/>
              </a:path>
            </a:pathLst>
          </a:custGeom>
        </p:spPr>
      </p:pic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/>
          <a:srcRect t="1" r="19702" b="36981"/>
          <a:stretch>
            <a:fillRect/>
          </a:stretch>
        </p:blipFill>
        <p:spPr>
          <a:xfrm rot="1081131">
            <a:off x="3456862" y="1268601"/>
            <a:ext cx="9149475" cy="7180589"/>
          </a:xfrm>
          <a:custGeom>
            <a:avLst/>
            <a:gdLst>
              <a:gd name="connsiteX0" fmla="*/ 0 w 9149475"/>
              <a:gd name="connsiteY0" fmla="*/ 0 h 7180589"/>
              <a:gd name="connsiteX1" fmla="*/ 7781847 w 9149475"/>
              <a:gd name="connsiteY1" fmla="*/ 0 h 7180589"/>
              <a:gd name="connsiteX2" fmla="*/ 9149475 w 9149475"/>
              <a:gd name="connsiteY2" fmla="*/ 4204417 h 7180589"/>
              <a:gd name="connsiteX3" fmla="*/ 0 w 9149475"/>
              <a:gd name="connsiteY3" fmla="*/ 7180589 h 718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9475" h="7180589">
                <a:moveTo>
                  <a:pt x="0" y="0"/>
                </a:moveTo>
                <a:lnTo>
                  <a:pt x="7781847" y="0"/>
                </a:lnTo>
                <a:lnTo>
                  <a:pt x="9149475" y="4204417"/>
                </a:lnTo>
                <a:lnTo>
                  <a:pt x="0" y="7180589"/>
                </a:lnTo>
                <a:close/>
              </a:path>
            </a:pathLst>
          </a:custGeom>
        </p:spPr>
      </p:pic>
      <p:sp>
        <p:nvSpPr>
          <p:cNvPr id="12" name="文本框 11"/>
          <p:cNvSpPr txBox="1"/>
          <p:nvPr/>
        </p:nvSpPr>
        <p:spPr>
          <a:xfrm>
            <a:off x="223520" y="189230"/>
            <a:ext cx="11413490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4800" b="0" i="0" u="none" strike="noStrike">
                <a:solidFill>
                  <a:schemeClr val="bg1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IN" altLang="en-US" dirty="0">
                <a:ea typeface="Arial" panose="020B0604020202020204" pitchFamily="34" charset="0"/>
              </a:rPr>
              <a:t>Front End Intergration Description</a:t>
            </a:r>
            <a:endParaRPr lang="en-IN" altLang="en-US" dirty="0">
              <a:ea typeface="Arial" panose="020B0604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4140925" y="1018904"/>
            <a:ext cx="7106195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5752586" y="1823359"/>
            <a:ext cx="686827" cy="686827"/>
            <a:chOff x="1984442" y="5680952"/>
            <a:chExt cx="476655" cy="476655"/>
          </a:xfrm>
        </p:grpSpPr>
        <p:sp>
          <p:nvSpPr>
            <p:cNvPr id="65" name="椭圆 64"/>
            <p:cNvSpPr/>
            <p:nvPr/>
          </p:nvSpPr>
          <p:spPr>
            <a:xfrm>
              <a:off x="1984442" y="5680952"/>
              <a:ext cx="476655" cy="476655"/>
            </a:xfrm>
            <a:prstGeom prst="ellipse">
              <a:avLst/>
            </a:prstGeom>
            <a:solidFill>
              <a:srgbClr val="AF2E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半闭框 65"/>
            <p:cNvSpPr/>
            <p:nvPr/>
          </p:nvSpPr>
          <p:spPr>
            <a:xfrm rot="13500593">
              <a:off x="2150860" y="5797397"/>
              <a:ext cx="163177" cy="163177"/>
            </a:xfrm>
            <a:prstGeom prst="halfFrame">
              <a:avLst>
                <a:gd name="adj1" fmla="val 20149"/>
                <a:gd name="adj2" fmla="val 1895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Box 1"/>
          <p:cNvSpPr txBox="1"/>
          <p:nvPr/>
        </p:nvSpPr>
        <p:spPr>
          <a:xfrm>
            <a:off x="1390015" y="2275205"/>
            <a:ext cx="9070975" cy="46532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 b="1">
                <a:solidFill>
                  <a:schemeClr val="bg1"/>
                </a:solidFill>
                <a:latin typeface="Arial Black" panose="020B0A04020102020204" charset="0"/>
                <a:cs typeface="Arial Black" panose="020B0A04020102020204" charset="0"/>
              </a:rPr>
              <a:t> Frontend - React + TypeScript</a:t>
            </a:r>
            <a:endParaRPr lang="en-US" altLang="en-US" sz="2400" b="1">
              <a:solidFill>
                <a:schemeClr val="bg1"/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 b="1">
                <a:solidFill>
                  <a:schemeClr val="bg1"/>
                </a:solidFill>
                <a:latin typeface="Arial Black" panose="020B0A04020102020204" charset="0"/>
                <a:cs typeface="Arial Black" panose="020B0A04020102020204" charset="0"/>
              </a:rPr>
              <a:t>Description:</a:t>
            </a:r>
            <a:endParaRPr lang="en-US" altLang="en-US" sz="2400" b="1">
              <a:solidFill>
                <a:schemeClr val="bg1"/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400" b="1">
              <a:solidFill>
                <a:schemeClr val="bg1"/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 b="1">
                <a:solidFill>
                  <a:schemeClr val="bg1"/>
                </a:solidFill>
                <a:latin typeface="Arial Black" panose="020B0A04020102020204" charset="0"/>
                <a:cs typeface="Arial Black" panose="020B0A04020102020204" charset="0"/>
              </a:rPr>
              <a:t>    Renders 18x18 game board.</a:t>
            </a:r>
            <a:endParaRPr lang="en-US" altLang="en-US" sz="2400" b="1">
              <a:solidFill>
                <a:schemeClr val="bg1"/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400" b="1">
              <a:solidFill>
                <a:schemeClr val="bg1"/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 b="1">
                <a:solidFill>
                  <a:schemeClr val="bg1"/>
                </a:solidFill>
                <a:latin typeface="Arial Black" panose="020B0A04020102020204" charset="0"/>
                <a:cs typeface="Arial Black" panose="020B0A04020102020204" charset="0"/>
              </a:rPr>
              <a:t>    Handles user input via buttons/keyboard.</a:t>
            </a:r>
            <a:endParaRPr lang="en-US" altLang="en-US" sz="2400" b="1">
              <a:solidFill>
                <a:schemeClr val="bg1"/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400" b="1">
              <a:solidFill>
                <a:schemeClr val="bg1"/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 b="1">
                <a:solidFill>
                  <a:schemeClr val="bg1"/>
                </a:solidFill>
                <a:latin typeface="Arial Black" panose="020B0A04020102020204" charset="0"/>
                <a:cs typeface="Arial Black" panose="020B0A04020102020204" charset="0"/>
              </a:rPr>
              <a:t>    Communicates with backend endpoints /move, /newgame, etc.</a:t>
            </a:r>
            <a:endParaRPr lang="en-US" altLang="en-US" sz="2400" b="1">
              <a:solidFill>
                <a:schemeClr val="bg1"/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400" b="1">
              <a:solidFill>
                <a:schemeClr val="bg1"/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 b="1">
                <a:solidFill>
                  <a:schemeClr val="bg1"/>
                </a:solidFill>
                <a:latin typeface="Arial Black" panose="020B0A04020102020204" charset="0"/>
                <a:cs typeface="Arial Black" panose="020B0A04020102020204" charset="0"/>
              </a:rPr>
              <a:t>    Displays current shield, boost status, and game messages.</a:t>
            </a:r>
            <a:endParaRPr lang="en-US" altLang="en-US" sz="2400" b="1">
              <a:solidFill>
                <a:schemeClr val="bg1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8000">
              <a:srgbClr val="190985"/>
            </a:gs>
            <a:gs pos="100000">
              <a:srgbClr val="1B59A7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/>
          <p:cNvSpPr/>
          <p:nvPr/>
        </p:nvSpPr>
        <p:spPr>
          <a:xfrm>
            <a:off x="0" y="2153890"/>
            <a:ext cx="12192000" cy="4704110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alphaModFix amt="59000"/>
          </a:blip>
          <a:srcRect l="45982" b="55199"/>
          <a:stretch>
            <a:fillRect/>
          </a:stretch>
        </p:blipFill>
        <p:spPr>
          <a:xfrm>
            <a:off x="0" y="4544564"/>
            <a:ext cx="4531465" cy="2313436"/>
          </a:xfrm>
          <a:custGeom>
            <a:avLst/>
            <a:gdLst>
              <a:gd name="connsiteX0" fmla="*/ 0 w 4531465"/>
              <a:gd name="connsiteY0" fmla="*/ 0 h 2313436"/>
              <a:gd name="connsiteX1" fmla="*/ 4531465 w 4531465"/>
              <a:gd name="connsiteY1" fmla="*/ 0 h 2313436"/>
              <a:gd name="connsiteX2" fmla="*/ 4531465 w 4531465"/>
              <a:gd name="connsiteY2" fmla="*/ 2313436 h 2313436"/>
              <a:gd name="connsiteX3" fmla="*/ 0 w 4531465"/>
              <a:gd name="connsiteY3" fmla="*/ 2313436 h 231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31465" h="2313436">
                <a:moveTo>
                  <a:pt x="0" y="0"/>
                </a:moveTo>
                <a:lnTo>
                  <a:pt x="4531465" y="0"/>
                </a:lnTo>
                <a:lnTo>
                  <a:pt x="4531465" y="2313436"/>
                </a:lnTo>
                <a:lnTo>
                  <a:pt x="0" y="2313436"/>
                </a:lnTo>
                <a:close/>
              </a:path>
            </a:pathLst>
          </a:custGeom>
        </p:spPr>
      </p:pic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/>
          <a:srcRect t="1" r="19702" b="36981"/>
          <a:stretch>
            <a:fillRect/>
          </a:stretch>
        </p:blipFill>
        <p:spPr>
          <a:xfrm rot="1081131">
            <a:off x="3456862" y="1268601"/>
            <a:ext cx="9149475" cy="7180589"/>
          </a:xfrm>
          <a:custGeom>
            <a:avLst/>
            <a:gdLst>
              <a:gd name="connsiteX0" fmla="*/ 0 w 9149475"/>
              <a:gd name="connsiteY0" fmla="*/ 0 h 7180589"/>
              <a:gd name="connsiteX1" fmla="*/ 7781847 w 9149475"/>
              <a:gd name="connsiteY1" fmla="*/ 0 h 7180589"/>
              <a:gd name="connsiteX2" fmla="*/ 9149475 w 9149475"/>
              <a:gd name="connsiteY2" fmla="*/ 4204417 h 7180589"/>
              <a:gd name="connsiteX3" fmla="*/ 0 w 9149475"/>
              <a:gd name="connsiteY3" fmla="*/ 7180589 h 718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9475" h="7180589">
                <a:moveTo>
                  <a:pt x="0" y="0"/>
                </a:moveTo>
                <a:lnTo>
                  <a:pt x="7781847" y="0"/>
                </a:lnTo>
                <a:lnTo>
                  <a:pt x="9149475" y="4204417"/>
                </a:lnTo>
                <a:lnTo>
                  <a:pt x="0" y="7180589"/>
                </a:lnTo>
                <a:close/>
              </a:path>
            </a:pathLst>
          </a:custGeom>
        </p:spPr>
      </p:pic>
      <p:sp>
        <p:nvSpPr>
          <p:cNvPr id="12" name="文本框 11"/>
          <p:cNvSpPr txBox="1"/>
          <p:nvPr/>
        </p:nvSpPr>
        <p:spPr>
          <a:xfrm>
            <a:off x="114300" y="534670"/>
            <a:ext cx="6806565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4800" b="0" i="0" u="none" strike="noStrike">
                <a:solidFill>
                  <a:schemeClr val="bg1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IN" altLang="en-US" dirty="0">
                <a:ea typeface="Arial" panose="020B0604020202020204" pitchFamily="34" charset="0"/>
              </a:rPr>
              <a:t>Challenges</a:t>
            </a:r>
            <a:endParaRPr lang="en-IN" altLang="en-US" dirty="0">
              <a:ea typeface="Arial" panose="020B0604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4140925" y="1018904"/>
            <a:ext cx="7106195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5752586" y="1823359"/>
            <a:ext cx="686827" cy="686827"/>
            <a:chOff x="1984442" y="5680952"/>
            <a:chExt cx="476655" cy="476655"/>
          </a:xfrm>
        </p:grpSpPr>
        <p:sp>
          <p:nvSpPr>
            <p:cNvPr id="65" name="椭圆 64"/>
            <p:cNvSpPr/>
            <p:nvPr/>
          </p:nvSpPr>
          <p:spPr>
            <a:xfrm>
              <a:off x="1984442" y="5680952"/>
              <a:ext cx="476655" cy="476655"/>
            </a:xfrm>
            <a:prstGeom prst="ellipse">
              <a:avLst/>
            </a:prstGeom>
            <a:solidFill>
              <a:srgbClr val="AF2E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半闭框 65"/>
            <p:cNvSpPr/>
            <p:nvPr/>
          </p:nvSpPr>
          <p:spPr>
            <a:xfrm rot="13500593">
              <a:off x="2150860" y="5797397"/>
              <a:ext cx="163177" cy="163177"/>
            </a:xfrm>
            <a:prstGeom prst="halfFrame">
              <a:avLst>
                <a:gd name="adj1" fmla="val 20149"/>
                <a:gd name="adj2" fmla="val 1895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Box 1"/>
          <p:cNvSpPr txBox="1"/>
          <p:nvPr/>
        </p:nvSpPr>
        <p:spPr>
          <a:xfrm>
            <a:off x="1320165" y="2294890"/>
            <a:ext cx="9070975" cy="38100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3200" b="1">
                <a:solidFill>
                  <a:schemeClr val="bg1"/>
                </a:solidFill>
              </a:rPr>
              <a:t>- Making ships and pirates interact across turns → used GameState singleton.</a:t>
            </a:r>
            <a:endParaRPr lang="en-US" altLang="en-US" sz="3200" b="1">
              <a:solidFill>
                <a:schemeClr val="bg1"/>
              </a:solidFill>
            </a:endParaRPr>
          </a:p>
          <a:p>
            <a:r>
              <a:rPr lang="en-US" altLang="en-US" sz="3200" b="1">
                <a:solidFill>
                  <a:schemeClr val="bg1"/>
                </a:solidFill>
              </a:rPr>
              <a:t>- Managing dynamic boosts and undo → implemented BoostManager.</a:t>
            </a:r>
            <a:endParaRPr lang="en-US" altLang="en-US" sz="3200" b="1">
              <a:solidFill>
                <a:schemeClr val="bg1"/>
              </a:solidFill>
            </a:endParaRPr>
          </a:p>
          <a:p>
            <a:r>
              <a:rPr lang="en-US" altLang="en-US" sz="3200" b="1">
                <a:solidFill>
                  <a:schemeClr val="bg1"/>
                </a:solidFill>
              </a:rPr>
              <a:t>- Pirate strategy behaviors → solved with Strategy Pattern.</a:t>
            </a:r>
            <a:endParaRPr lang="en-US" altLang="en-US" sz="3200" b="1">
              <a:solidFill>
                <a:schemeClr val="bg1"/>
              </a:solidFill>
            </a:endParaRPr>
          </a:p>
          <a:p>
            <a:r>
              <a:rPr lang="en-US" altLang="en-US" sz="3200" b="1">
                <a:solidFill>
                  <a:schemeClr val="bg1"/>
                </a:solidFill>
              </a:rPr>
              <a:t>- Real-time sync between frontend board and backend state.</a:t>
            </a:r>
            <a:endParaRPr lang="en-US" altLang="en-US" sz="3200" b="1">
              <a:solidFill>
                <a:schemeClr val="bg1"/>
              </a:solidFill>
            </a:endParaRPr>
          </a:p>
          <a:p>
            <a:endParaRPr lang="en-US" altLang="en-US" sz="32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66965" y="333375"/>
            <a:ext cx="2701290" cy="6921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05" y="1358265"/>
            <a:ext cx="10815955" cy="5161280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902970" y="151765"/>
            <a:ext cx="49142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/>
              <a:t>Version-1 without new modifications</a:t>
            </a:r>
            <a:endParaRPr lang="en-I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77215"/>
            <a:ext cx="12040235" cy="587756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3225800" y="3175"/>
            <a:ext cx="39909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US" b="1"/>
              <a:t>Version 1 (Before Changes)</a:t>
            </a:r>
            <a:endParaRPr lang="en-IN" altLang="en-US" b="1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3542030" y="170180"/>
            <a:ext cx="43719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US" sz="2000"/>
              <a:t>UML CLASS </a:t>
            </a:r>
            <a:endParaRPr lang="en-IN" altLang="en-US" sz="2000"/>
          </a:p>
        </p:txBody>
      </p:sp>
      <p:pic>
        <p:nvPicPr>
          <p:cNvPr id="2" name="Picture 1" descr="RedSeaVisioUML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51815"/>
            <a:ext cx="11867515" cy="596328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ext Box 2"/>
          <p:cNvSpPr txBox="1"/>
          <p:nvPr/>
        </p:nvSpPr>
        <p:spPr>
          <a:xfrm>
            <a:off x="3885565" y="217805"/>
            <a:ext cx="44907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3200" b="1"/>
              <a:t>SEQUENCE DIAGRAM</a:t>
            </a:r>
            <a:endParaRPr lang="en-IN" altLang="en-US" sz="3200" b="1"/>
          </a:p>
        </p:txBody>
      </p:sp>
      <p:pic>
        <p:nvPicPr>
          <p:cNvPr id="4" name="Picture 3" descr="RedSeaSequenceDiagr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835" y="802005"/>
            <a:ext cx="12114530" cy="60559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8000">
              <a:srgbClr val="190985"/>
            </a:gs>
            <a:gs pos="100000">
              <a:srgbClr val="1B59A7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/>
          <p:cNvSpPr/>
          <p:nvPr/>
        </p:nvSpPr>
        <p:spPr>
          <a:xfrm>
            <a:off x="0" y="2153890"/>
            <a:ext cx="12192000" cy="4704110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alphaModFix amt="59000"/>
          </a:blip>
          <a:srcRect l="45982" b="55199"/>
          <a:stretch>
            <a:fillRect/>
          </a:stretch>
        </p:blipFill>
        <p:spPr>
          <a:xfrm>
            <a:off x="0" y="4544564"/>
            <a:ext cx="4531465" cy="2313436"/>
          </a:xfrm>
          <a:custGeom>
            <a:avLst/>
            <a:gdLst>
              <a:gd name="connsiteX0" fmla="*/ 0 w 4531465"/>
              <a:gd name="connsiteY0" fmla="*/ 0 h 2313436"/>
              <a:gd name="connsiteX1" fmla="*/ 4531465 w 4531465"/>
              <a:gd name="connsiteY1" fmla="*/ 0 h 2313436"/>
              <a:gd name="connsiteX2" fmla="*/ 4531465 w 4531465"/>
              <a:gd name="connsiteY2" fmla="*/ 2313436 h 2313436"/>
              <a:gd name="connsiteX3" fmla="*/ 0 w 4531465"/>
              <a:gd name="connsiteY3" fmla="*/ 2313436 h 231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31465" h="2313436">
                <a:moveTo>
                  <a:pt x="0" y="0"/>
                </a:moveTo>
                <a:lnTo>
                  <a:pt x="4531465" y="0"/>
                </a:lnTo>
                <a:lnTo>
                  <a:pt x="4531465" y="2313436"/>
                </a:lnTo>
                <a:lnTo>
                  <a:pt x="0" y="2313436"/>
                </a:lnTo>
                <a:close/>
              </a:path>
            </a:pathLst>
          </a:custGeom>
        </p:spPr>
      </p:pic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/>
          <a:srcRect t="1" r="19702" b="36981"/>
          <a:stretch>
            <a:fillRect/>
          </a:stretch>
        </p:blipFill>
        <p:spPr>
          <a:xfrm rot="1081131">
            <a:off x="3456862" y="1268601"/>
            <a:ext cx="9149475" cy="7180589"/>
          </a:xfrm>
          <a:custGeom>
            <a:avLst/>
            <a:gdLst>
              <a:gd name="connsiteX0" fmla="*/ 0 w 9149475"/>
              <a:gd name="connsiteY0" fmla="*/ 0 h 7180589"/>
              <a:gd name="connsiteX1" fmla="*/ 7781847 w 9149475"/>
              <a:gd name="connsiteY1" fmla="*/ 0 h 7180589"/>
              <a:gd name="connsiteX2" fmla="*/ 9149475 w 9149475"/>
              <a:gd name="connsiteY2" fmla="*/ 4204417 h 7180589"/>
              <a:gd name="connsiteX3" fmla="*/ 0 w 9149475"/>
              <a:gd name="connsiteY3" fmla="*/ 7180589 h 718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9475" h="7180589">
                <a:moveTo>
                  <a:pt x="0" y="0"/>
                </a:moveTo>
                <a:lnTo>
                  <a:pt x="7781847" y="0"/>
                </a:lnTo>
                <a:lnTo>
                  <a:pt x="9149475" y="4204417"/>
                </a:lnTo>
                <a:lnTo>
                  <a:pt x="0" y="7180589"/>
                </a:lnTo>
                <a:close/>
              </a:path>
            </a:pathLst>
          </a:custGeom>
        </p:spPr>
      </p:pic>
      <p:sp>
        <p:nvSpPr>
          <p:cNvPr id="12" name="文本框 11"/>
          <p:cNvSpPr txBox="1"/>
          <p:nvPr/>
        </p:nvSpPr>
        <p:spPr>
          <a:xfrm>
            <a:off x="197485" y="534670"/>
            <a:ext cx="4046855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4800" b="0" i="0" u="none" strike="noStrike">
                <a:solidFill>
                  <a:schemeClr val="bg1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IN" altLang="en-US" dirty="0">
                <a:ea typeface="Arial" panose="020B0604020202020204" pitchFamily="34" charset="0"/>
              </a:rPr>
              <a:t>Introduction</a:t>
            </a:r>
            <a:endParaRPr lang="en-IN" altLang="en-US" dirty="0">
              <a:ea typeface="Arial" panose="020B0604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4140925" y="1018904"/>
            <a:ext cx="7106195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5752586" y="1823359"/>
            <a:ext cx="686827" cy="686827"/>
            <a:chOff x="1984442" y="5680952"/>
            <a:chExt cx="476655" cy="476655"/>
          </a:xfrm>
        </p:grpSpPr>
        <p:sp>
          <p:nvSpPr>
            <p:cNvPr id="65" name="椭圆 64"/>
            <p:cNvSpPr/>
            <p:nvPr/>
          </p:nvSpPr>
          <p:spPr>
            <a:xfrm>
              <a:off x="1984442" y="5680952"/>
              <a:ext cx="476655" cy="476655"/>
            </a:xfrm>
            <a:prstGeom prst="ellipse">
              <a:avLst/>
            </a:prstGeom>
            <a:solidFill>
              <a:srgbClr val="AF2E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半闭框 65"/>
            <p:cNvSpPr/>
            <p:nvPr/>
          </p:nvSpPr>
          <p:spPr>
            <a:xfrm rot="13500593">
              <a:off x="2150860" y="5797397"/>
              <a:ext cx="163177" cy="163177"/>
            </a:xfrm>
            <a:prstGeom prst="halfFrame">
              <a:avLst>
                <a:gd name="adj1" fmla="val 20149"/>
                <a:gd name="adj2" fmla="val 1895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Box 1"/>
          <p:cNvSpPr txBox="1"/>
          <p:nvPr/>
        </p:nvSpPr>
        <p:spPr>
          <a:xfrm>
            <a:off x="1320165" y="2294890"/>
            <a:ext cx="9070975" cy="40309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3200">
                <a:solidFill>
                  <a:schemeClr val="bg1"/>
                </a:solidFill>
              </a:rPr>
              <a:t>- A sea adventure game based on pirate treasure hunting.</a:t>
            </a:r>
            <a:endParaRPr lang="en-US" altLang="en-US" sz="3200">
              <a:solidFill>
                <a:schemeClr val="bg1"/>
              </a:solidFill>
            </a:endParaRPr>
          </a:p>
          <a:p>
            <a:r>
              <a:rPr lang="en-US" altLang="en-US" sz="3200">
                <a:solidFill>
                  <a:schemeClr val="bg1"/>
                </a:solidFill>
              </a:rPr>
              <a:t>- Built in Java (backend server) and React (frontend GUI).</a:t>
            </a:r>
            <a:endParaRPr lang="en-US" altLang="en-US" sz="3200">
              <a:solidFill>
                <a:schemeClr val="bg1"/>
              </a:solidFill>
            </a:endParaRPr>
          </a:p>
          <a:p>
            <a:r>
              <a:rPr lang="en-US" altLang="en-US" sz="3200">
                <a:solidFill>
                  <a:schemeClr val="bg1"/>
                </a:solidFill>
              </a:rPr>
              <a:t>- Player (Christopher Columbus) navigates grid to find hidden treasure.</a:t>
            </a:r>
            <a:endParaRPr lang="en-US" altLang="en-US" sz="3200">
              <a:solidFill>
                <a:schemeClr val="bg1"/>
              </a:solidFill>
            </a:endParaRPr>
          </a:p>
          <a:p>
            <a:r>
              <a:rPr lang="en-US" altLang="en-US" sz="3200">
                <a:solidFill>
                  <a:schemeClr val="bg1"/>
                </a:solidFill>
              </a:rPr>
              <a:t>- Avoid pirate ships, sea monsters, whirlpools, and obstacles.</a:t>
            </a:r>
            <a:endParaRPr lang="en-US" altLang="en-US" sz="32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8000">
              <a:srgbClr val="190985"/>
            </a:gs>
            <a:gs pos="100000">
              <a:srgbClr val="1B59A7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/>
          <p:cNvSpPr/>
          <p:nvPr/>
        </p:nvSpPr>
        <p:spPr>
          <a:xfrm>
            <a:off x="0" y="2153890"/>
            <a:ext cx="12192000" cy="4704110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alphaModFix amt="59000"/>
          </a:blip>
          <a:srcRect l="45982" b="55199"/>
          <a:stretch>
            <a:fillRect/>
          </a:stretch>
        </p:blipFill>
        <p:spPr>
          <a:xfrm>
            <a:off x="0" y="4544564"/>
            <a:ext cx="4531465" cy="2313436"/>
          </a:xfrm>
          <a:custGeom>
            <a:avLst/>
            <a:gdLst>
              <a:gd name="connsiteX0" fmla="*/ 0 w 4531465"/>
              <a:gd name="connsiteY0" fmla="*/ 0 h 2313436"/>
              <a:gd name="connsiteX1" fmla="*/ 4531465 w 4531465"/>
              <a:gd name="connsiteY1" fmla="*/ 0 h 2313436"/>
              <a:gd name="connsiteX2" fmla="*/ 4531465 w 4531465"/>
              <a:gd name="connsiteY2" fmla="*/ 2313436 h 2313436"/>
              <a:gd name="connsiteX3" fmla="*/ 0 w 4531465"/>
              <a:gd name="connsiteY3" fmla="*/ 2313436 h 231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31465" h="2313436">
                <a:moveTo>
                  <a:pt x="0" y="0"/>
                </a:moveTo>
                <a:lnTo>
                  <a:pt x="4531465" y="0"/>
                </a:lnTo>
                <a:lnTo>
                  <a:pt x="4531465" y="2313436"/>
                </a:lnTo>
                <a:lnTo>
                  <a:pt x="0" y="2313436"/>
                </a:lnTo>
                <a:close/>
              </a:path>
            </a:pathLst>
          </a:custGeom>
        </p:spPr>
      </p:pic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/>
          <a:srcRect t="1" r="19702" b="36981"/>
          <a:stretch>
            <a:fillRect/>
          </a:stretch>
        </p:blipFill>
        <p:spPr>
          <a:xfrm rot="1081131">
            <a:off x="3456862" y="1268601"/>
            <a:ext cx="9149475" cy="7180589"/>
          </a:xfrm>
          <a:custGeom>
            <a:avLst/>
            <a:gdLst>
              <a:gd name="connsiteX0" fmla="*/ 0 w 9149475"/>
              <a:gd name="connsiteY0" fmla="*/ 0 h 7180589"/>
              <a:gd name="connsiteX1" fmla="*/ 7781847 w 9149475"/>
              <a:gd name="connsiteY1" fmla="*/ 0 h 7180589"/>
              <a:gd name="connsiteX2" fmla="*/ 9149475 w 9149475"/>
              <a:gd name="connsiteY2" fmla="*/ 4204417 h 7180589"/>
              <a:gd name="connsiteX3" fmla="*/ 0 w 9149475"/>
              <a:gd name="connsiteY3" fmla="*/ 7180589 h 718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9475" h="7180589">
                <a:moveTo>
                  <a:pt x="0" y="0"/>
                </a:moveTo>
                <a:lnTo>
                  <a:pt x="7781847" y="0"/>
                </a:lnTo>
                <a:lnTo>
                  <a:pt x="9149475" y="4204417"/>
                </a:lnTo>
                <a:lnTo>
                  <a:pt x="0" y="7180589"/>
                </a:lnTo>
                <a:close/>
              </a:path>
            </a:pathLst>
          </a:custGeom>
        </p:spPr>
      </p:pic>
      <p:sp>
        <p:nvSpPr>
          <p:cNvPr id="12" name="文本框 11"/>
          <p:cNvSpPr txBox="1"/>
          <p:nvPr/>
        </p:nvSpPr>
        <p:spPr>
          <a:xfrm>
            <a:off x="197485" y="534670"/>
            <a:ext cx="10370185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4800" b="0" i="0" u="none" strike="noStrike">
                <a:solidFill>
                  <a:schemeClr val="bg1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IN" altLang="en-US" dirty="0">
                <a:ea typeface="Arial" panose="020B0604020202020204" pitchFamily="34" charset="0"/>
              </a:rPr>
              <a:t>How the Game Works</a:t>
            </a:r>
            <a:endParaRPr lang="en-IN" altLang="en-US" dirty="0">
              <a:ea typeface="Arial" panose="020B0604020202020204" pitchFamily="34" charset="0"/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5752586" y="1823359"/>
            <a:ext cx="686827" cy="686827"/>
            <a:chOff x="1984442" y="5680952"/>
            <a:chExt cx="476655" cy="476655"/>
          </a:xfrm>
        </p:grpSpPr>
        <p:sp>
          <p:nvSpPr>
            <p:cNvPr id="65" name="椭圆 64"/>
            <p:cNvSpPr/>
            <p:nvPr/>
          </p:nvSpPr>
          <p:spPr>
            <a:xfrm>
              <a:off x="1984442" y="5680952"/>
              <a:ext cx="476655" cy="476655"/>
            </a:xfrm>
            <a:prstGeom prst="ellipse">
              <a:avLst/>
            </a:prstGeom>
            <a:solidFill>
              <a:srgbClr val="AF2E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半闭框 65"/>
            <p:cNvSpPr/>
            <p:nvPr/>
          </p:nvSpPr>
          <p:spPr>
            <a:xfrm rot="13500593">
              <a:off x="2150860" y="5797397"/>
              <a:ext cx="163177" cy="163177"/>
            </a:xfrm>
            <a:prstGeom prst="halfFrame">
              <a:avLst>
                <a:gd name="adj1" fmla="val 20149"/>
                <a:gd name="adj2" fmla="val 1895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Box 1"/>
          <p:cNvSpPr txBox="1"/>
          <p:nvPr/>
        </p:nvSpPr>
        <p:spPr>
          <a:xfrm>
            <a:off x="1320165" y="2294890"/>
            <a:ext cx="9070975" cy="61239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800">
                <a:solidFill>
                  <a:schemeClr val="bg1"/>
                </a:solidFill>
              </a:rPr>
              <a:t>✅ 1. Game Initialization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    On "New Game", the backend (GameState.java) spawns the player ship, pirates, sea monsters, whirlpools, and islands based on difficulty level.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    Ship is wrapped with ShieldedShip to enable Boost and Shield functionality.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✅ 2. Player Movement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    Each key press or button click triggers the move(String direction) method in GameState.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    Movement logic checks: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        If the move is within bounds.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        If boost is activated (move 3 steps instead of 1).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        If the ship hits a whirlpool or island.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✅ 3. Boost &amp; Shield Logic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    BoostManager tracks turn count and makes Boost available every few moves.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    When Boost is used, ShieldedShip.activateBoost() is triggered.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    Shields are reduced if a pirate collides with the ship. If shields = 0 → game ends.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✅ 4. Enemy Behavior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    PirateManager handles pirate movement based on Strategy (e.g., ChaseStrategy or PatrolStrategy).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    Pirates freeze for 3 turns if the ship enters an island.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    SeaMonsterManager periodically spawns new monsters.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✅ 5. Whirlpool Interaction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    If the ship enters a whirlpool, WhirlpoolManager.teleport(ship) moves it to a random grid position.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✅ 6. Win &amp; Loss Conditions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    Game ends with a "Victory" if the ship lands on a treasure.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    Game ends with "Game Over" if all shields are lost due to pirate/monster collisions.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✅ 7. Frontend Interaction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    React frontend sends HTTP requests (/move, /newgame, etc.) to backend.</a:t>
            </a:r>
            <a:endParaRPr lang="en-US" altLang="en-US" sz="800">
              <a:solidFill>
                <a:schemeClr val="bg1"/>
              </a:solidFill>
            </a:endParaRPr>
          </a:p>
          <a:p>
            <a:endParaRPr lang="en-US" altLang="en-US" sz="800">
              <a:solidFill>
                <a:schemeClr val="bg1"/>
              </a:solidFill>
            </a:endParaRPr>
          </a:p>
          <a:p>
            <a:r>
              <a:rPr lang="en-US" altLang="en-US" sz="800">
                <a:solidFill>
                  <a:schemeClr val="bg1"/>
                </a:solidFill>
              </a:rPr>
              <a:t>    Server responds with updated JSON state → parsed and rendered on the UI grid.</a:t>
            </a:r>
            <a:endParaRPr lang="en-US" altLang="en-US" sz="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8000">
              <a:srgbClr val="190985"/>
            </a:gs>
            <a:gs pos="100000">
              <a:srgbClr val="1B59A7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/>
          <p:cNvSpPr/>
          <p:nvPr/>
        </p:nvSpPr>
        <p:spPr>
          <a:xfrm>
            <a:off x="0" y="2153890"/>
            <a:ext cx="12192000" cy="4704110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alphaModFix amt="59000"/>
          </a:blip>
          <a:srcRect l="45982" b="55199"/>
          <a:stretch>
            <a:fillRect/>
          </a:stretch>
        </p:blipFill>
        <p:spPr>
          <a:xfrm>
            <a:off x="0" y="4544564"/>
            <a:ext cx="4531465" cy="2313436"/>
          </a:xfrm>
          <a:custGeom>
            <a:avLst/>
            <a:gdLst>
              <a:gd name="connsiteX0" fmla="*/ 0 w 4531465"/>
              <a:gd name="connsiteY0" fmla="*/ 0 h 2313436"/>
              <a:gd name="connsiteX1" fmla="*/ 4531465 w 4531465"/>
              <a:gd name="connsiteY1" fmla="*/ 0 h 2313436"/>
              <a:gd name="connsiteX2" fmla="*/ 4531465 w 4531465"/>
              <a:gd name="connsiteY2" fmla="*/ 2313436 h 2313436"/>
              <a:gd name="connsiteX3" fmla="*/ 0 w 4531465"/>
              <a:gd name="connsiteY3" fmla="*/ 2313436 h 231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31465" h="2313436">
                <a:moveTo>
                  <a:pt x="0" y="0"/>
                </a:moveTo>
                <a:lnTo>
                  <a:pt x="4531465" y="0"/>
                </a:lnTo>
                <a:lnTo>
                  <a:pt x="4531465" y="2313436"/>
                </a:lnTo>
                <a:lnTo>
                  <a:pt x="0" y="2313436"/>
                </a:lnTo>
                <a:close/>
              </a:path>
            </a:pathLst>
          </a:custGeom>
        </p:spPr>
      </p:pic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/>
          <a:srcRect t="1" r="19702" b="36981"/>
          <a:stretch>
            <a:fillRect/>
          </a:stretch>
        </p:blipFill>
        <p:spPr>
          <a:xfrm rot="1081131">
            <a:off x="3456862" y="1268601"/>
            <a:ext cx="9149475" cy="7180589"/>
          </a:xfrm>
          <a:custGeom>
            <a:avLst/>
            <a:gdLst>
              <a:gd name="connsiteX0" fmla="*/ 0 w 9149475"/>
              <a:gd name="connsiteY0" fmla="*/ 0 h 7180589"/>
              <a:gd name="connsiteX1" fmla="*/ 7781847 w 9149475"/>
              <a:gd name="connsiteY1" fmla="*/ 0 h 7180589"/>
              <a:gd name="connsiteX2" fmla="*/ 9149475 w 9149475"/>
              <a:gd name="connsiteY2" fmla="*/ 4204417 h 7180589"/>
              <a:gd name="connsiteX3" fmla="*/ 0 w 9149475"/>
              <a:gd name="connsiteY3" fmla="*/ 7180589 h 718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9475" h="7180589">
                <a:moveTo>
                  <a:pt x="0" y="0"/>
                </a:moveTo>
                <a:lnTo>
                  <a:pt x="7781847" y="0"/>
                </a:lnTo>
                <a:lnTo>
                  <a:pt x="9149475" y="4204417"/>
                </a:lnTo>
                <a:lnTo>
                  <a:pt x="0" y="7180589"/>
                </a:lnTo>
                <a:close/>
              </a:path>
            </a:pathLst>
          </a:custGeom>
        </p:spPr>
      </p:pic>
      <p:sp>
        <p:nvSpPr>
          <p:cNvPr id="12" name="文本框 11"/>
          <p:cNvSpPr txBox="1"/>
          <p:nvPr/>
        </p:nvSpPr>
        <p:spPr>
          <a:xfrm>
            <a:off x="197485" y="43815"/>
            <a:ext cx="6242050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4800" b="0" i="0" u="none" strike="noStrike">
                <a:solidFill>
                  <a:schemeClr val="bg1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en-US" dirty="0">
                <a:ea typeface="Arial" panose="020B0604020202020204" pitchFamily="34" charset="0"/>
              </a:rPr>
              <a:t>Technologies Used</a:t>
            </a:r>
            <a:endParaRPr lang="en-US" altLang="en-US" dirty="0">
              <a:ea typeface="Arial" panose="020B0604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4140925" y="1018904"/>
            <a:ext cx="7106195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5752586" y="1823359"/>
            <a:ext cx="686827" cy="686827"/>
            <a:chOff x="1984442" y="5680952"/>
            <a:chExt cx="476655" cy="476655"/>
          </a:xfrm>
        </p:grpSpPr>
        <p:sp>
          <p:nvSpPr>
            <p:cNvPr id="65" name="椭圆 64"/>
            <p:cNvSpPr/>
            <p:nvPr/>
          </p:nvSpPr>
          <p:spPr>
            <a:xfrm>
              <a:off x="1984442" y="5680952"/>
              <a:ext cx="476655" cy="476655"/>
            </a:xfrm>
            <a:prstGeom prst="ellipse">
              <a:avLst/>
            </a:prstGeom>
            <a:solidFill>
              <a:srgbClr val="AF2E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半闭框 65"/>
            <p:cNvSpPr/>
            <p:nvPr/>
          </p:nvSpPr>
          <p:spPr>
            <a:xfrm rot="13500593">
              <a:off x="2150860" y="5797397"/>
              <a:ext cx="163177" cy="163177"/>
            </a:xfrm>
            <a:prstGeom prst="halfFrame">
              <a:avLst>
                <a:gd name="adj1" fmla="val 20149"/>
                <a:gd name="adj2" fmla="val 1895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Box 1"/>
          <p:cNvSpPr txBox="1"/>
          <p:nvPr/>
        </p:nvSpPr>
        <p:spPr>
          <a:xfrm>
            <a:off x="1638300" y="2091055"/>
            <a:ext cx="9070975" cy="46672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sz="2800" b="1">
                <a:solidFill>
                  <a:schemeClr val="bg1"/>
                </a:solidFill>
              </a:rPr>
              <a:t>Frontend: React + TypeScript</a:t>
            </a:r>
            <a:endParaRPr lang="en-US" altLang="en-US" sz="2800" b="1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en-US" sz="2800" b="1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sz="2800" b="1">
                <a:solidFill>
                  <a:schemeClr val="bg1"/>
                </a:solidFill>
              </a:rPr>
              <a:t>Backend: Java (NanoHTTPD)</a:t>
            </a:r>
            <a:endParaRPr lang="en-US" altLang="en-US" sz="2800" b="1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en-US" sz="2800" b="1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sz="2800" b="1">
                <a:solidFill>
                  <a:schemeClr val="bg1"/>
                </a:solidFill>
              </a:rPr>
              <a:t>Design Patterns: Strategy, Decorator, Factory, Composite</a:t>
            </a:r>
            <a:endParaRPr lang="en-US" altLang="en-US" sz="2800" b="1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en-US" sz="2800" b="1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sz="2800" b="1">
                <a:solidFill>
                  <a:schemeClr val="bg1"/>
                </a:solidFill>
              </a:rPr>
              <a:t>Testing: JUnit</a:t>
            </a:r>
            <a:endParaRPr lang="en-US" altLang="en-US" sz="2800" b="1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en-US" sz="2800" b="1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sz="2800" b="1">
                <a:solidFill>
                  <a:schemeClr val="bg1"/>
                </a:solidFill>
              </a:rPr>
              <a:t>Diagramming: UML &amp; Sequence (Visio style)</a:t>
            </a:r>
            <a:endParaRPr lang="en-US" altLang="en-US" sz="28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8000">
              <a:srgbClr val="190985"/>
            </a:gs>
            <a:gs pos="100000">
              <a:srgbClr val="1B59A7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/>
          <p:cNvSpPr/>
          <p:nvPr/>
        </p:nvSpPr>
        <p:spPr>
          <a:xfrm>
            <a:off x="0" y="2153890"/>
            <a:ext cx="12192000" cy="4704110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alphaModFix amt="59000"/>
          </a:blip>
          <a:srcRect l="45982" b="55199"/>
          <a:stretch>
            <a:fillRect/>
          </a:stretch>
        </p:blipFill>
        <p:spPr>
          <a:xfrm>
            <a:off x="0" y="4544564"/>
            <a:ext cx="4531465" cy="2313436"/>
          </a:xfrm>
          <a:custGeom>
            <a:avLst/>
            <a:gdLst>
              <a:gd name="connsiteX0" fmla="*/ 0 w 4531465"/>
              <a:gd name="connsiteY0" fmla="*/ 0 h 2313436"/>
              <a:gd name="connsiteX1" fmla="*/ 4531465 w 4531465"/>
              <a:gd name="connsiteY1" fmla="*/ 0 h 2313436"/>
              <a:gd name="connsiteX2" fmla="*/ 4531465 w 4531465"/>
              <a:gd name="connsiteY2" fmla="*/ 2313436 h 2313436"/>
              <a:gd name="connsiteX3" fmla="*/ 0 w 4531465"/>
              <a:gd name="connsiteY3" fmla="*/ 2313436 h 231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31465" h="2313436">
                <a:moveTo>
                  <a:pt x="0" y="0"/>
                </a:moveTo>
                <a:lnTo>
                  <a:pt x="4531465" y="0"/>
                </a:lnTo>
                <a:lnTo>
                  <a:pt x="4531465" y="2313436"/>
                </a:lnTo>
                <a:lnTo>
                  <a:pt x="0" y="2313436"/>
                </a:lnTo>
                <a:close/>
              </a:path>
            </a:pathLst>
          </a:custGeom>
        </p:spPr>
      </p:pic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/>
          <a:srcRect t="1" r="19702" b="36981"/>
          <a:stretch>
            <a:fillRect/>
          </a:stretch>
        </p:blipFill>
        <p:spPr>
          <a:xfrm rot="1081131">
            <a:off x="3456862" y="1268601"/>
            <a:ext cx="9149475" cy="7180589"/>
          </a:xfrm>
          <a:custGeom>
            <a:avLst/>
            <a:gdLst>
              <a:gd name="connsiteX0" fmla="*/ 0 w 9149475"/>
              <a:gd name="connsiteY0" fmla="*/ 0 h 7180589"/>
              <a:gd name="connsiteX1" fmla="*/ 7781847 w 9149475"/>
              <a:gd name="connsiteY1" fmla="*/ 0 h 7180589"/>
              <a:gd name="connsiteX2" fmla="*/ 9149475 w 9149475"/>
              <a:gd name="connsiteY2" fmla="*/ 4204417 h 7180589"/>
              <a:gd name="connsiteX3" fmla="*/ 0 w 9149475"/>
              <a:gd name="connsiteY3" fmla="*/ 7180589 h 718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9475" h="7180589">
                <a:moveTo>
                  <a:pt x="0" y="0"/>
                </a:moveTo>
                <a:lnTo>
                  <a:pt x="7781847" y="0"/>
                </a:lnTo>
                <a:lnTo>
                  <a:pt x="9149475" y="4204417"/>
                </a:lnTo>
                <a:lnTo>
                  <a:pt x="0" y="7180589"/>
                </a:lnTo>
                <a:close/>
              </a:path>
            </a:pathLst>
          </a:custGeom>
        </p:spPr>
      </p:pic>
      <p:sp>
        <p:nvSpPr>
          <p:cNvPr id="12" name="文本框 11"/>
          <p:cNvSpPr txBox="1"/>
          <p:nvPr/>
        </p:nvSpPr>
        <p:spPr>
          <a:xfrm>
            <a:off x="197485" y="534670"/>
            <a:ext cx="5337810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4800" b="0" i="0" u="none" strike="noStrike">
                <a:solidFill>
                  <a:schemeClr val="bg1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IN" altLang="en-US" dirty="0">
                <a:ea typeface="Arial" panose="020B0604020202020204" pitchFamily="34" charset="0"/>
              </a:rPr>
              <a:t>Game Features</a:t>
            </a:r>
            <a:endParaRPr lang="en-IN" altLang="en-US" dirty="0">
              <a:ea typeface="Arial" panose="020B0604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4140925" y="1018904"/>
            <a:ext cx="7106195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5752586" y="1823359"/>
            <a:ext cx="686827" cy="686827"/>
            <a:chOff x="1984442" y="5680952"/>
            <a:chExt cx="476655" cy="476655"/>
          </a:xfrm>
        </p:grpSpPr>
        <p:sp>
          <p:nvSpPr>
            <p:cNvPr id="65" name="椭圆 64"/>
            <p:cNvSpPr/>
            <p:nvPr/>
          </p:nvSpPr>
          <p:spPr>
            <a:xfrm>
              <a:off x="1984442" y="5680952"/>
              <a:ext cx="476655" cy="476655"/>
            </a:xfrm>
            <a:prstGeom prst="ellipse">
              <a:avLst/>
            </a:prstGeom>
            <a:solidFill>
              <a:srgbClr val="AF2E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半闭框 65"/>
            <p:cNvSpPr/>
            <p:nvPr/>
          </p:nvSpPr>
          <p:spPr>
            <a:xfrm rot="13500593">
              <a:off x="2150860" y="5797397"/>
              <a:ext cx="163177" cy="163177"/>
            </a:xfrm>
            <a:prstGeom prst="halfFrame">
              <a:avLst>
                <a:gd name="adj1" fmla="val 20149"/>
                <a:gd name="adj2" fmla="val 1895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Box 1"/>
          <p:cNvSpPr txBox="1"/>
          <p:nvPr/>
        </p:nvSpPr>
        <p:spPr>
          <a:xfrm>
            <a:off x="1320165" y="2294890"/>
            <a:ext cx="9070975" cy="40309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3200">
                <a:solidFill>
                  <a:schemeClr val="bg1"/>
                </a:solidFill>
              </a:rPr>
              <a:t>-- 18x18 dynamic board</a:t>
            </a:r>
            <a:endParaRPr lang="en-US" altLang="en-US" sz="3200">
              <a:solidFill>
                <a:schemeClr val="bg1"/>
              </a:solidFill>
            </a:endParaRPr>
          </a:p>
          <a:p>
            <a:r>
              <a:rPr lang="en-US" altLang="en-US" sz="3200">
                <a:solidFill>
                  <a:schemeClr val="bg1"/>
                </a:solidFill>
              </a:rPr>
              <a:t>- Boost moves, Undo moves</a:t>
            </a:r>
            <a:endParaRPr lang="en-US" altLang="en-US" sz="3200">
              <a:solidFill>
                <a:schemeClr val="bg1"/>
              </a:solidFill>
            </a:endParaRPr>
          </a:p>
          <a:p>
            <a:r>
              <a:rPr lang="en-US" altLang="en-US" sz="3200">
                <a:solidFill>
                  <a:schemeClr val="bg1"/>
                </a:solidFill>
              </a:rPr>
              <a:t>- Treasure random spawning</a:t>
            </a:r>
            <a:endParaRPr lang="en-US" altLang="en-US" sz="3200">
              <a:solidFill>
                <a:schemeClr val="bg1"/>
              </a:solidFill>
            </a:endParaRPr>
          </a:p>
          <a:p>
            <a:r>
              <a:rPr lang="en-US" altLang="en-US" sz="3200">
                <a:solidFill>
                  <a:schemeClr val="bg1"/>
                </a:solidFill>
              </a:rPr>
              <a:t>- Easy, Medium, Hard difficulty modes</a:t>
            </a:r>
            <a:endParaRPr lang="en-US" altLang="en-US" sz="3200">
              <a:solidFill>
                <a:schemeClr val="bg1"/>
              </a:solidFill>
            </a:endParaRPr>
          </a:p>
          <a:p>
            <a:r>
              <a:rPr lang="en-US" altLang="en-US" sz="3200">
                <a:solidFill>
                  <a:schemeClr val="bg1"/>
                </a:solidFill>
              </a:rPr>
              <a:t>- Random whirlpool &amp; sea monster generation</a:t>
            </a:r>
            <a:endParaRPr lang="en-US" altLang="en-US" sz="3200">
              <a:solidFill>
                <a:schemeClr val="bg1"/>
              </a:solidFill>
            </a:endParaRPr>
          </a:p>
          <a:p>
            <a:r>
              <a:rPr lang="en-US" altLang="en-US" sz="3200">
                <a:solidFill>
                  <a:schemeClr val="bg1"/>
                </a:solidFill>
              </a:rPr>
              <a:t>- Pirate ships chase player with different strategies</a:t>
            </a:r>
            <a:endParaRPr lang="en-US" altLang="en-US" sz="3200">
              <a:solidFill>
                <a:schemeClr val="bg1"/>
              </a:solidFill>
            </a:endParaRPr>
          </a:p>
          <a:p>
            <a:endParaRPr lang="en-US" altLang="en-US" sz="32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8000">
              <a:srgbClr val="190985"/>
            </a:gs>
            <a:gs pos="100000">
              <a:srgbClr val="1B59A7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/>
          <p:cNvSpPr/>
          <p:nvPr/>
        </p:nvSpPr>
        <p:spPr>
          <a:xfrm>
            <a:off x="0" y="2153890"/>
            <a:ext cx="12192000" cy="4704110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alphaModFix amt="59000"/>
          </a:blip>
          <a:srcRect l="45982" b="55199"/>
          <a:stretch>
            <a:fillRect/>
          </a:stretch>
        </p:blipFill>
        <p:spPr>
          <a:xfrm>
            <a:off x="0" y="4544564"/>
            <a:ext cx="4531465" cy="2313436"/>
          </a:xfrm>
          <a:custGeom>
            <a:avLst/>
            <a:gdLst>
              <a:gd name="connsiteX0" fmla="*/ 0 w 4531465"/>
              <a:gd name="connsiteY0" fmla="*/ 0 h 2313436"/>
              <a:gd name="connsiteX1" fmla="*/ 4531465 w 4531465"/>
              <a:gd name="connsiteY1" fmla="*/ 0 h 2313436"/>
              <a:gd name="connsiteX2" fmla="*/ 4531465 w 4531465"/>
              <a:gd name="connsiteY2" fmla="*/ 2313436 h 2313436"/>
              <a:gd name="connsiteX3" fmla="*/ 0 w 4531465"/>
              <a:gd name="connsiteY3" fmla="*/ 2313436 h 231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31465" h="2313436">
                <a:moveTo>
                  <a:pt x="0" y="0"/>
                </a:moveTo>
                <a:lnTo>
                  <a:pt x="4531465" y="0"/>
                </a:lnTo>
                <a:lnTo>
                  <a:pt x="4531465" y="2313436"/>
                </a:lnTo>
                <a:lnTo>
                  <a:pt x="0" y="2313436"/>
                </a:lnTo>
                <a:close/>
              </a:path>
            </a:pathLst>
          </a:custGeom>
        </p:spPr>
      </p:pic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/>
          <a:srcRect t="1" r="19702" b="36981"/>
          <a:stretch>
            <a:fillRect/>
          </a:stretch>
        </p:blipFill>
        <p:spPr>
          <a:xfrm rot="1081131">
            <a:off x="3456862" y="1268601"/>
            <a:ext cx="9149475" cy="7180589"/>
          </a:xfrm>
          <a:custGeom>
            <a:avLst/>
            <a:gdLst>
              <a:gd name="connsiteX0" fmla="*/ 0 w 9149475"/>
              <a:gd name="connsiteY0" fmla="*/ 0 h 7180589"/>
              <a:gd name="connsiteX1" fmla="*/ 7781847 w 9149475"/>
              <a:gd name="connsiteY1" fmla="*/ 0 h 7180589"/>
              <a:gd name="connsiteX2" fmla="*/ 9149475 w 9149475"/>
              <a:gd name="connsiteY2" fmla="*/ 4204417 h 7180589"/>
              <a:gd name="connsiteX3" fmla="*/ 0 w 9149475"/>
              <a:gd name="connsiteY3" fmla="*/ 7180589 h 718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9475" h="7180589">
                <a:moveTo>
                  <a:pt x="0" y="0"/>
                </a:moveTo>
                <a:lnTo>
                  <a:pt x="7781847" y="0"/>
                </a:lnTo>
                <a:lnTo>
                  <a:pt x="9149475" y="4204417"/>
                </a:lnTo>
                <a:lnTo>
                  <a:pt x="0" y="7180589"/>
                </a:lnTo>
                <a:close/>
              </a:path>
            </a:pathLst>
          </a:custGeom>
        </p:spPr>
      </p:pic>
      <p:sp>
        <p:nvSpPr>
          <p:cNvPr id="12" name="文本框 11"/>
          <p:cNvSpPr txBox="1"/>
          <p:nvPr/>
        </p:nvSpPr>
        <p:spPr>
          <a:xfrm>
            <a:off x="114300" y="266700"/>
            <a:ext cx="6806565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4800" b="0" i="0" u="none" strike="noStrike">
                <a:solidFill>
                  <a:schemeClr val="bg1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IN" altLang="en-US" dirty="0">
                <a:ea typeface="Arial" panose="020B0604020202020204" pitchFamily="34" charset="0"/>
              </a:rPr>
              <a:t>Design Patterns Used</a:t>
            </a:r>
            <a:endParaRPr lang="en-IN" altLang="en-US" dirty="0">
              <a:ea typeface="Arial" panose="020B0604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4140925" y="1018904"/>
            <a:ext cx="7106195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5752586" y="1823359"/>
            <a:ext cx="686827" cy="686827"/>
            <a:chOff x="1984442" y="5680952"/>
            <a:chExt cx="476655" cy="476655"/>
          </a:xfrm>
        </p:grpSpPr>
        <p:sp>
          <p:nvSpPr>
            <p:cNvPr id="65" name="椭圆 64"/>
            <p:cNvSpPr/>
            <p:nvPr/>
          </p:nvSpPr>
          <p:spPr>
            <a:xfrm>
              <a:off x="1984442" y="5680952"/>
              <a:ext cx="476655" cy="476655"/>
            </a:xfrm>
            <a:prstGeom prst="ellipse">
              <a:avLst/>
            </a:prstGeom>
            <a:solidFill>
              <a:srgbClr val="AF2E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半闭框 65"/>
            <p:cNvSpPr/>
            <p:nvPr/>
          </p:nvSpPr>
          <p:spPr>
            <a:xfrm rot="13500593">
              <a:off x="2150860" y="5797397"/>
              <a:ext cx="163177" cy="163177"/>
            </a:xfrm>
            <a:prstGeom prst="halfFrame">
              <a:avLst>
                <a:gd name="adj1" fmla="val 20149"/>
                <a:gd name="adj2" fmla="val 1895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Box 1"/>
          <p:cNvSpPr txBox="1"/>
          <p:nvPr/>
        </p:nvSpPr>
        <p:spPr>
          <a:xfrm>
            <a:off x="1320165" y="2294890"/>
            <a:ext cx="9070975" cy="38100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2000">
                <a:solidFill>
                  <a:schemeClr val="bg1"/>
                </a:solidFill>
              </a:rPr>
              <a:t>Strategy Pattern: Used in PirateShip to switch between ChaseStrategy and PatrolStrategy.</a:t>
            </a:r>
            <a:endParaRPr lang="en-US" altLang="en-US" sz="2000">
              <a:solidFill>
                <a:schemeClr val="bg1"/>
              </a:solidFill>
            </a:endParaRPr>
          </a:p>
          <a:p>
            <a:endParaRPr lang="en-US" altLang="en-US" sz="2000">
              <a:solidFill>
                <a:schemeClr val="bg1"/>
              </a:solidFill>
            </a:endParaRPr>
          </a:p>
          <a:p>
            <a:r>
              <a:rPr lang="en-US" altLang="en-US" sz="2000">
                <a:solidFill>
                  <a:schemeClr val="bg1"/>
                </a:solidFill>
              </a:rPr>
              <a:t>Decorator Pattern: ShieldedShip decorates ChristopherColumbusShip with Boost and Shield logic.</a:t>
            </a:r>
            <a:endParaRPr lang="en-US" altLang="en-US" sz="2000">
              <a:solidFill>
                <a:schemeClr val="bg1"/>
              </a:solidFill>
            </a:endParaRPr>
          </a:p>
          <a:p>
            <a:endParaRPr lang="en-US" altLang="en-US" sz="2000">
              <a:solidFill>
                <a:schemeClr val="bg1"/>
              </a:solidFill>
            </a:endParaRPr>
          </a:p>
          <a:p>
            <a:r>
              <a:rPr lang="en-US" altLang="en-US" sz="2000">
                <a:solidFill>
                  <a:schemeClr val="bg1"/>
                </a:solidFill>
              </a:rPr>
              <a:t>Factory Pattern: (Detected implicitly — can add if Factory classes exist).</a:t>
            </a:r>
            <a:endParaRPr lang="en-US" altLang="en-US" sz="2000">
              <a:solidFill>
                <a:schemeClr val="bg1"/>
              </a:solidFill>
            </a:endParaRPr>
          </a:p>
          <a:p>
            <a:endParaRPr lang="en-US" altLang="en-US" sz="2000">
              <a:solidFill>
                <a:schemeClr val="bg1"/>
              </a:solidFill>
            </a:endParaRPr>
          </a:p>
          <a:p>
            <a:r>
              <a:rPr lang="en-US" altLang="en-US" sz="2000">
                <a:solidFill>
                  <a:schemeClr val="bg1"/>
                </a:solidFill>
              </a:rPr>
              <a:t>Composite Pattern: Not strongly present unless islands or entities use composite grouping (optional).</a:t>
            </a:r>
            <a:endParaRPr lang="en-US" altLang="en-US" sz="2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8000">
              <a:srgbClr val="190985"/>
            </a:gs>
            <a:gs pos="100000">
              <a:srgbClr val="1B59A7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/>
          <p:cNvSpPr/>
          <p:nvPr/>
        </p:nvSpPr>
        <p:spPr>
          <a:xfrm>
            <a:off x="0" y="2153890"/>
            <a:ext cx="12192000" cy="4704110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alphaModFix amt="59000"/>
          </a:blip>
          <a:srcRect l="45982" b="55199"/>
          <a:stretch>
            <a:fillRect/>
          </a:stretch>
        </p:blipFill>
        <p:spPr>
          <a:xfrm>
            <a:off x="0" y="4544564"/>
            <a:ext cx="4531465" cy="2313436"/>
          </a:xfrm>
          <a:custGeom>
            <a:avLst/>
            <a:gdLst>
              <a:gd name="connsiteX0" fmla="*/ 0 w 4531465"/>
              <a:gd name="connsiteY0" fmla="*/ 0 h 2313436"/>
              <a:gd name="connsiteX1" fmla="*/ 4531465 w 4531465"/>
              <a:gd name="connsiteY1" fmla="*/ 0 h 2313436"/>
              <a:gd name="connsiteX2" fmla="*/ 4531465 w 4531465"/>
              <a:gd name="connsiteY2" fmla="*/ 2313436 h 2313436"/>
              <a:gd name="connsiteX3" fmla="*/ 0 w 4531465"/>
              <a:gd name="connsiteY3" fmla="*/ 2313436 h 231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31465" h="2313436">
                <a:moveTo>
                  <a:pt x="0" y="0"/>
                </a:moveTo>
                <a:lnTo>
                  <a:pt x="4531465" y="0"/>
                </a:lnTo>
                <a:lnTo>
                  <a:pt x="4531465" y="2313436"/>
                </a:lnTo>
                <a:lnTo>
                  <a:pt x="0" y="2313436"/>
                </a:lnTo>
                <a:close/>
              </a:path>
            </a:pathLst>
          </a:custGeom>
        </p:spPr>
      </p:pic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/>
          <a:srcRect t="1" r="19702" b="36981"/>
          <a:stretch>
            <a:fillRect/>
          </a:stretch>
        </p:blipFill>
        <p:spPr>
          <a:xfrm rot="1081131">
            <a:off x="3456862" y="1268601"/>
            <a:ext cx="9149475" cy="7180589"/>
          </a:xfrm>
          <a:custGeom>
            <a:avLst/>
            <a:gdLst>
              <a:gd name="connsiteX0" fmla="*/ 0 w 9149475"/>
              <a:gd name="connsiteY0" fmla="*/ 0 h 7180589"/>
              <a:gd name="connsiteX1" fmla="*/ 7781847 w 9149475"/>
              <a:gd name="connsiteY1" fmla="*/ 0 h 7180589"/>
              <a:gd name="connsiteX2" fmla="*/ 9149475 w 9149475"/>
              <a:gd name="connsiteY2" fmla="*/ 4204417 h 7180589"/>
              <a:gd name="connsiteX3" fmla="*/ 0 w 9149475"/>
              <a:gd name="connsiteY3" fmla="*/ 7180589 h 718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9475" h="7180589">
                <a:moveTo>
                  <a:pt x="0" y="0"/>
                </a:moveTo>
                <a:lnTo>
                  <a:pt x="7781847" y="0"/>
                </a:lnTo>
                <a:lnTo>
                  <a:pt x="9149475" y="4204417"/>
                </a:lnTo>
                <a:lnTo>
                  <a:pt x="0" y="7180589"/>
                </a:lnTo>
                <a:close/>
              </a:path>
            </a:pathLst>
          </a:custGeom>
        </p:spPr>
      </p:pic>
      <p:sp>
        <p:nvSpPr>
          <p:cNvPr id="12" name="文本框 11"/>
          <p:cNvSpPr txBox="1"/>
          <p:nvPr/>
        </p:nvSpPr>
        <p:spPr>
          <a:xfrm>
            <a:off x="114300" y="266700"/>
            <a:ext cx="6806565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4800" b="0" i="0" u="none" strike="noStrike">
                <a:solidFill>
                  <a:schemeClr val="bg1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IN" altLang="en-US" dirty="0">
                <a:ea typeface="Arial" panose="020B0604020202020204" pitchFamily="34" charset="0"/>
              </a:rPr>
              <a:t>JUnit Test Cases</a:t>
            </a:r>
            <a:endParaRPr lang="en-IN" altLang="en-US" dirty="0">
              <a:ea typeface="Arial" panose="020B0604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4140925" y="1018904"/>
            <a:ext cx="7106195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5752586" y="1823359"/>
            <a:ext cx="686827" cy="686827"/>
            <a:chOff x="1984442" y="5680952"/>
            <a:chExt cx="476655" cy="476655"/>
          </a:xfrm>
        </p:grpSpPr>
        <p:sp>
          <p:nvSpPr>
            <p:cNvPr id="65" name="椭圆 64"/>
            <p:cNvSpPr/>
            <p:nvPr/>
          </p:nvSpPr>
          <p:spPr>
            <a:xfrm>
              <a:off x="1984442" y="5680952"/>
              <a:ext cx="476655" cy="476655"/>
            </a:xfrm>
            <a:prstGeom prst="ellipse">
              <a:avLst/>
            </a:prstGeom>
            <a:solidFill>
              <a:srgbClr val="AF2E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半闭框 65"/>
            <p:cNvSpPr/>
            <p:nvPr/>
          </p:nvSpPr>
          <p:spPr>
            <a:xfrm rot="13500593">
              <a:off x="2150860" y="5797397"/>
              <a:ext cx="163177" cy="163177"/>
            </a:xfrm>
            <a:prstGeom prst="halfFrame">
              <a:avLst>
                <a:gd name="adj1" fmla="val 20149"/>
                <a:gd name="adj2" fmla="val 1895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Box 1"/>
          <p:cNvSpPr txBox="1"/>
          <p:nvPr/>
        </p:nvSpPr>
        <p:spPr>
          <a:xfrm>
            <a:off x="586105" y="2781300"/>
            <a:ext cx="10182225" cy="28765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sz="3200">
                <a:solidFill>
                  <a:schemeClr val="bg1"/>
                </a:solidFill>
                <a:latin typeface="Bahnschrift SemiBold" panose="020B0502040204020203" charset="0"/>
                <a:cs typeface="Bahnschrift SemiBold" panose="020B0502040204020203" charset="0"/>
              </a:rPr>
              <a:t> GameStateTest.java: Tests player movement, collisions, win/loss.</a:t>
            </a:r>
            <a:endParaRPr lang="en-US" altLang="en-US" sz="3200">
              <a:solidFill>
                <a:schemeClr val="bg1"/>
              </a:solidFill>
              <a:latin typeface="Bahnschrift SemiBold" panose="020B0502040204020203" charset="0"/>
              <a:cs typeface="Bahnschrift SemiBold" panose="020B0502040204020203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en-US" sz="3200">
              <a:solidFill>
                <a:schemeClr val="bg1"/>
              </a:solidFill>
              <a:latin typeface="Bahnschrift SemiBold" panose="020B0502040204020203" charset="0"/>
              <a:cs typeface="Bahnschrift SemiBold" panose="020B0502040204020203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sz="3200">
                <a:solidFill>
                  <a:schemeClr val="bg1"/>
                </a:solidFill>
                <a:latin typeface="Bahnschrift SemiBold" panose="020B0502040204020203" charset="0"/>
                <a:cs typeface="Bahnschrift SemiBold" panose="020B0502040204020203" charset="0"/>
              </a:rPr>
              <a:t> PirateShipTest.java: Tests pirate movement strategies and behavior.</a:t>
            </a:r>
            <a:endParaRPr lang="en-US" altLang="en-US" sz="3200">
              <a:solidFill>
                <a:schemeClr val="bg1"/>
              </a:solidFill>
              <a:latin typeface="Bahnschrift SemiBold" panose="020B0502040204020203" charset="0"/>
              <a:cs typeface="Bahnschrift SemiBold" panose="020B0502040204020203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8000">
              <a:srgbClr val="190985"/>
            </a:gs>
            <a:gs pos="100000">
              <a:srgbClr val="1B59A7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/>
          <p:cNvSpPr/>
          <p:nvPr/>
        </p:nvSpPr>
        <p:spPr>
          <a:xfrm>
            <a:off x="0" y="2153890"/>
            <a:ext cx="12192000" cy="4704110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alphaModFix amt="59000"/>
          </a:blip>
          <a:srcRect l="45982" b="55199"/>
          <a:stretch>
            <a:fillRect/>
          </a:stretch>
        </p:blipFill>
        <p:spPr>
          <a:xfrm>
            <a:off x="0" y="4544564"/>
            <a:ext cx="4531465" cy="2313436"/>
          </a:xfrm>
          <a:custGeom>
            <a:avLst/>
            <a:gdLst>
              <a:gd name="connsiteX0" fmla="*/ 0 w 4531465"/>
              <a:gd name="connsiteY0" fmla="*/ 0 h 2313436"/>
              <a:gd name="connsiteX1" fmla="*/ 4531465 w 4531465"/>
              <a:gd name="connsiteY1" fmla="*/ 0 h 2313436"/>
              <a:gd name="connsiteX2" fmla="*/ 4531465 w 4531465"/>
              <a:gd name="connsiteY2" fmla="*/ 2313436 h 2313436"/>
              <a:gd name="connsiteX3" fmla="*/ 0 w 4531465"/>
              <a:gd name="connsiteY3" fmla="*/ 2313436 h 231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31465" h="2313436">
                <a:moveTo>
                  <a:pt x="0" y="0"/>
                </a:moveTo>
                <a:lnTo>
                  <a:pt x="4531465" y="0"/>
                </a:lnTo>
                <a:lnTo>
                  <a:pt x="4531465" y="2313436"/>
                </a:lnTo>
                <a:lnTo>
                  <a:pt x="0" y="2313436"/>
                </a:lnTo>
                <a:close/>
              </a:path>
            </a:pathLst>
          </a:custGeom>
        </p:spPr>
      </p:pic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/>
          <a:srcRect t="1" r="19702" b="36981"/>
          <a:stretch>
            <a:fillRect/>
          </a:stretch>
        </p:blipFill>
        <p:spPr>
          <a:xfrm rot="1081131">
            <a:off x="3456862" y="1268601"/>
            <a:ext cx="9149475" cy="7180589"/>
          </a:xfrm>
          <a:custGeom>
            <a:avLst/>
            <a:gdLst>
              <a:gd name="connsiteX0" fmla="*/ 0 w 9149475"/>
              <a:gd name="connsiteY0" fmla="*/ 0 h 7180589"/>
              <a:gd name="connsiteX1" fmla="*/ 7781847 w 9149475"/>
              <a:gd name="connsiteY1" fmla="*/ 0 h 7180589"/>
              <a:gd name="connsiteX2" fmla="*/ 9149475 w 9149475"/>
              <a:gd name="connsiteY2" fmla="*/ 4204417 h 7180589"/>
              <a:gd name="connsiteX3" fmla="*/ 0 w 9149475"/>
              <a:gd name="connsiteY3" fmla="*/ 7180589 h 718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9475" h="7180589">
                <a:moveTo>
                  <a:pt x="0" y="0"/>
                </a:moveTo>
                <a:lnTo>
                  <a:pt x="7781847" y="0"/>
                </a:lnTo>
                <a:lnTo>
                  <a:pt x="9149475" y="4204417"/>
                </a:lnTo>
                <a:lnTo>
                  <a:pt x="0" y="7180589"/>
                </a:lnTo>
                <a:close/>
              </a:path>
            </a:pathLst>
          </a:custGeom>
        </p:spPr>
      </p:pic>
      <p:sp>
        <p:nvSpPr>
          <p:cNvPr id="12" name="文本框 11"/>
          <p:cNvSpPr txBox="1"/>
          <p:nvPr/>
        </p:nvSpPr>
        <p:spPr>
          <a:xfrm>
            <a:off x="114300" y="534670"/>
            <a:ext cx="6806565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4800" b="0" i="0" u="none" strike="noStrike">
                <a:solidFill>
                  <a:schemeClr val="bg1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IN" altLang="en-US" dirty="0">
                <a:ea typeface="Arial" panose="020B0604020202020204" pitchFamily="34" charset="0"/>
              </a:rPr>
              <a:t>Back End Technologies</a:t>
            </a:r>
            <a:endParaRPr lang="en-IN" altLang="en-US" dirty="0">
              <a:ea typeface="Arial" panose="020B0604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4140925" y="1018904"/>
            <a:ext cx="7106195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5752586" y="1823359"/>
            <a:ext cx="686827" cy="686827"/>
            <a:chOff x="1984442" y="5680952"/>
            <a:chExt cx="476655" cy="476655"/>
          </a:xfrm>
        </p:grpSpPr>
        <p:sp>
          <p:nvSpPr>
            <p:cNvPr id="65" name="椭圆 64"/>
            <p:cNvSpPr/>
            <p:nvPr/>
          </p:nvSpPr>
          <p:spPr>
            <a:xfrm>
              <a:off x="1984442" y="5680952"/>
              <a:ext cx="476655" cy="476655"/>
            </a:xfrm>
            <a:prstGeom prst="ellipse">
              <a:avLst/>
            </a:prstGeom>
            <a:solidFill>
              <a:srgbClr val="AF2E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半闭框 65"/>
            <p:cNvSpPr/>
            <p:nvPr/>
          </p:nvSpPr>
          <p:spPr>
            <a:xfrm rot="13500593">
              <a:off x="2150860" y="5797397"/>
              <a:ext cx="163177" cy="163177"/>
            </a:xfrm>
            <a:prstGeom prst="halfFrame">
              <a:avLst>
                <a:gd name="adj1" fmla="val 20149"/>
                <a:gd name="adj2" fmla="val 1895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Box 1"/>
          <p:cNvSpPr txBox="1"/>
          <p:nvPr/>
        </p:nvSpPr>
        <p:spPr>
          <a:xfrm>
            <a:off x="1320165" y="2294890"/>
            <a:ext cx="9070975" cy="38100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3600" b="1">
                <a:solidFill>
                  <a:schemeClr val="bg1"/>
                </a:solidFill>
              </a:rPr>
              <a:t>- Java 23</a:t>
            </a:r>
            <a:endParaRPr lang="en-US" altLang="en-US" sz="3600" b="1">
              <a:solidFill>
                <a:schemeClr val="bg1"/>
              </a:solidFill>
            </a:endParaRPr>
          </a:p>
          <a:p>
            <a:r>
              <a:rPr lang="en-US" altLang="en-US" sz="3600" b="1">
                <a:solidFill>
                  <a:schemeClr val="bg1"/>
                </a:solidFill>
              </a:rPr>
              <a:t>- NanoHTTPD (HTTP lightweight server)</a:t>
            </a:r>
            <a:endParaRPr lang="en-US" altLang="en-US" sz="3600" b="1">
              <a:solidFill>
                <a:schemeClr val="bg1"/>
              </a:solidFill>
            </a:endParaRPr>
          </a:p>
          <a:p>
            <a:r>
              <a:rPr lang="en-US" altLang="en-US" sz="3600" b="1">
                <a:solidFill>
                  <a:schemeClr val="bg1"/>
                </a:solidFill>
              </a:rPr>
              <a:t>- org.json (for JSON responses)</a:t>
            </a:r>
            <a:endParaRPr lang="en-US" altLang="en-US" sz="3600" b="1">
              <a:solidFill>
                <a:schemeClr val="bg1"/>
              </a:solidFill>
            </a:endParaRPr>
          </a:p>
          <a:p>
            <a:r>
              <a:rPr lang="en-US" altLang="en-US" sz="3600" b="1">
                <a:solidFill>
                  <a:schemeClr val="bg1"/>
                </a:solidFill>
              </a:rPr>
              <a:t>- JUnit 5 (for backend testing)</a:t>
            </a:r>
            <a:endParaRPr lang="en-US" altLang="en-US" sz="3600" b="1">
              <a:solidFill>
                <a:schemeClr val="bg1"/>
              </a:solidFill>
            </a:endParaRPr>
          </a:p>
          <a:p>
            <a:endParaRPr lang="en-US" altLang="en-US" sz="36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8000">
              <a:srgbClr val="190985"/>
            </a:gs>
            <a:gs pos="100000">
              <a:srgbClr val="1B59A7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/>
          <p:cNvSpPr/>
          <p:nvPr/>
        </p:nvSpPr>
        <p:spPr>
          <a:xfrm>
            <a:off x="0" y="2153890"/>
            <a:ext cx="12192000" cy="4704110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alphaModFix amt="59000"/>
          </a:blip>
          <a:srcRect l="45982" b="55199"/>
          <a:stretch>
            <a:fillRect/>
          </a:stretch>
        </p:blipFill>
        <p:spPr>
          <a:xfrm>
            <a:off x="0" y="4544564"/>
            <a:ext cx="4531465" cy="2313436"/>
          </a:xfrm>
          <a:custGeom>
            <a:avLst/>
            <a:gdLst>
              <a:gd name="connsiteX0" fmla="*/ 0 w 4531465"/>
              <a:gd name="connsiteY0" fmla="*/ 0 h 2313436"/>
              <a:gd name="connsiteX1" fmla="*/ 4531465 w 4531465"/>
              <a:gd name="connsiteY1" fmla="*/ 0 h 2313436"/>
              <a:gd name="connsiteX2" fmla="*/ 4531465 w 4531465"/>
              <a:gd name="connsiteY2" fmla="*/ 2313436 h 2313436"/>
              <a:gd name="connsiteX3" fmla="*/ 0 w 4531465"/>
              <a:gd name="connsiteY3" fmla="*/ 2313436 h 231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31465" h="2313436">
                <a:moveTo>
                  <a:pt x="0" y="0"/>
                </a:moveTo>
                <a:lnTo>
                  <a:pt x="4531465" y="0"/>
                </a:lnTo>
                <a:lnTo>
                  <a:pt x="4531465" y="2313436"/>
                </a:lnTo>
                <a:lnTo>
                  <a:pt x="0" y="2313436"/>
                </a:lnTo>
                <a:close/>
              </a:path>
            </a:pathLst>
          </a:custGeom>
        </p:spPr>
      </p:pic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/>
          <a:srcRect t="1" r="19702" b="36981"/>
          <a:stretch>
            <a:fillRect/>
          </a:stretch>
        </p:blipFill>
        <p:spPr>
          <a:xfrm rot="1081131">
            <a:off x="3456862" y="1268601"/>
            <a:ext cx="9149475" cy="7180589"/>
          </a:xfrm>
          <a:custGeom>
            <a:avLst/>
            <a:gdLst>
              <a:gd name="connsiteX0" fmla="*/ 0 w 9149475"/>
              <a:gd name="connsiteY0" fmla="*/ 0 h 7180589"/>
              <a:gd name="connsiteX1" fmla="*/ 7781847 w 9149475"/>
              <a:gd name="connsiteY1" fmla="*/ 0 h 7180589"/>
              <a:gd name="connsiteX2" fmla="*/ 9149475 w 9149475"/>
              <a:gd name="connsiteY2" fmla="*/ 4204417 h 7180589"/>
              <a:gd name="connsiteX3" fmla="*/ 0 w 9149475"/>
              <a:gd name="connsiteY3" fmla="*/ 7180589 h 718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9475" h="7180589">
                <a:moveTo>
                  <a:pt x="0" y="0"/>
                </a:moveTo>
                <a:lnTo>
                  <a:pt x="7781847" y="0"/>
                </a:lnTo>
                <a:lnTo>
                  <a:pt x="9149475" y="4204417"/>
                </a:lnTo>
                <a:lnTo>
                  <a:pt x="0" y="7180589"/>
                </a:lnTo>
                <a:close/>
              </a:path>
            </a:pathLst>
          </a:custGeom>
        </p:spPr>
      </p:pic>
      <p:sp>
        <p:nvSpPr>
          <p:cNvPr id="12" name="文本框 11"/>
          <p:cNvSpPr txBox="1"/>
          <p:nvPr/>
        </p:nvSpPr>
        <p:spPr>
          <a:xfrm>
            <a:off x="1504315" y="189230"/>
            <a:ext cx="6806565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4800" b="0" i="0" u="none" strike="noStrike">
                <a:solidFill>
                  <a:schemeClr val="bg1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IN" altLang="en-US" dirty="0">
                <a:ea typeface="Arial" panose="020B0604020202020204" pitchFamily="34" charset="0"/>
              </a:rPr>
              <a:t>Back End Classes</a:t>
            </a:r>
            <a:endParaRPr lang="en-IN" altLang="en-US" dirty="0">
              <a:ea typeface="Arial" panose="020B0604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5332185" y="1018904"/>
            <a:ext cx="7106195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5752586" y="1823359"/>
            <a:ext cx="686827" cy="686827"/>
            <a:chOff x="1984442" y="5680952"/>
            <a:chExt cx="476655" cy="476655"/>
          </a:xfrm>
        </p:grpSpPr>
        <p:sp>
          <p:nvSpPr>
            <p:cNvPr id="65" name="椭圆 64"/>
            <p:cNvSpPr/>
            <p:nvPr/>
          </p:nvSpPr>
          <p:spPr>
            <a:xfrm>
              <a:off x="1984442" y="5680952"/>
              <a:ext cx="476655" cy="476655"/>
            </a:xfrm>
            <a:prstGeom prst="ellipse">
              <a:avLst/>
            </a:prstGeom>
            <a:solidFill>
              <a:srgbClr val="AF2E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半闭框 65"/>
            <p:cNvSpPr/>
            <p:nvPr/>
          </p:nvSpPr>
          <p:spPr>
            <a:xfrm rot="13500593">
              <a:off x="2150860" y="5797397"/>
              <a:ext cx="163177" cy="163177"/>
            </a:xfrm>
            <a:prstGeom prst="halfFrame">
              <a:avLst>
                <a:gd name="adj1" fmla="val 20149"/>
                <a:gd name="adj2" fmla="val 1895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Box 1"/>
          <p:cNvSpPr txBox="1"/>
          <p:nvPr/>
        </p:nvSpPr>
        <p:spPr>
          <a:xfrm>
            <a:off x="1320165" y="2294890"/>
            <a:ext cx="9070975" cy="38100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GameState: Central controller for all entity updates and logic.</a:t>
            </a:r>
            <a:endParaRPr lang="en-US" altLang="en-US" sz="2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ShieldedShip: Player ship with shield and boost features.</a:t>
            </a:r>
            <a:endParaRPr lang="en-US" altLang="en-US" sz="2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PirateShip: Enemy logic with AI movement.</a:t>
            </a:r>
            <a:endParaRPr lang="en-US" altLang="en-US" sz="2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BoostManager: Controls availability and cooldown for Boost.</a:t>
            </a:r>
            <a:endParaRPr lang="en-US" altLang="en-US" sz="2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WhirlpoolManager: Teleports ship to a random spot.</a:t>
            </a:r>
            <a:endParaRPr lang="en-US" altLang="en-US" sz="2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SeaMonsterManager: Spawns and tracks monster positions.</a:t>
            </a:r>
            <a:endParaRPr lang="en-US" altLang="en-US" sz="2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Strategy: Interface for pirate movement behavior.</a:t>
            </a:r>
            <a:endParaRPr lang="en-US" altLang="en-US" sz="2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MjM5MTBlNmI2YTY3ZjIxYzUzNmRhMGQyM2YxMDkyYjg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海外衬线复古01">
      <a:majorFont>
        <a:latin typeface="DM Serif Display"/>
        <a:ea typeface=""/>
        <a:cs typeface=""/>
      </a:majorFont>
      <a:minorFont>
        <a:latin typeface="Gilro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4194</Words>
  <Application>WPS Slides</Application>
  <PresentationFormat>宽屏</PresentationFormat>
  <Paragraphs>167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8" baseType="lpstr">
      <vt:lpstr>Arial</vt:lpstr>
      <vt:lpstr>SimSun</vt:lpstr>
      <vt:lpstr>Wingdings</vt:lpstr>
      <vt:lpstr>Microsoft YaHei</vt:lpstr>
      <vt:lpstr>Gilroy</vt:lpstr>
      <vt:lpstr>DM Serif Display</vt:lpstr>
      <vt:lpstr>Arial Unicode MS</vt:lpstr>
      <vt:lpstr>Algerian</vt:lpstr>
      <vt:lpstr>Arial Black</vt:lpstr>
      <vt:lpstr>Bahnschrift SemiBold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Hui abbey</dc:creator>
  <cp:lastModifiedBy>ARiZOnA PRODUCTiONs</cp:lastModifiedBy>
  <cp:revision>26</cp:revision>
  <dcterms:created xsi:type="dcterms:W3CDTF">2023-03-30T01:36:00Z</dcterms:created>
  <dcterms:modified xsi:type="dcterms:W3CDTF">2025-05-02T04:28:57Z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191EDC5496814630828C349DA0B0E787_11</vt:lpwstr>
  </property>
  <property fmtid="{D5CDD505-2E9C-101B-9397-08002B2CF9AE}" pid="3" name="KSOProductBuildVer">
    <vt:lpwstr>1033-12.2.0.20795</vt:lpwstr>
  </property>
</Properties>
</file>

<file path=docProps/thumbnail.jpeg>
</file>